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4" r:id="rId3"/>
    <p:sldId id="261" r:id="rId4"/>
    <p:sldId id="303" r:id="rId5"/>
    <p:sldId id="302" r:id="rId6"/>
    <p:sldId id="301" r:id="rId7"/>
    <p:sldId id="300" r:id="rId8"/>
    <p:sldId id="257" r:id="rId9"/>
    <p:sldId id="299" r:id="rId10"/>
    <p:sldId id="274" r:id="rId11"/>
    <p:sldId id="287" r:id="rId12"/>
    <p:sldId id="264" r:id="rId13"/>
    <p:sldId id="276" r:id="rId14"/>
    <p:sldId id="265" r:id="rId15"/>
    <p:sldId id="267" r:id="rId16"/>
    <p:sldId id="266" r:id="rId17"/>
    <p:sldId id="288" r:id="rId18"/>
    <p:sldId id="277" r:id="rId19"/>
    <p:sldId id="268" r:id="rId20"/>
    <p:sldId id="278" r:id="rId21"/>
    <p:sldId id="279" r:id="rId22"/>
    <p:sldId id="289" r:id="rId23"/>
    <p:sldId id="286" r:id="rId24"/>
    <p:sldId id="291" r:id="rId25"/>
    <p:sldId id="292" r:id="rId26"/>
    <p:sldId id="293" r:id="rId27"/>
    <p:sldId id="29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F"/>
    <a:srgbClr val="066688"/>
    <a:srgbClr val="C919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AB88F-7AF4-4543-90E2-FD3E9DA9CB72}" v="1" dt="2022-09-18T16:09:53.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93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347AB88F-7AF4-4543-90E2-FD3E9DA9CB72}"/>
    <pc:docChg chg="addSld modSld">
      <pc:chgData name="College View church of Christ" userId="66daf72c15de8306" providerId="LiveId" clId="{347AB88F-7AF4-4543-90E2-FD3E9DA9CB72}" dt="2022-09-18T16:09:53.834" v="1"/>
      <pc:docMkLst>
        <pc:docMk/>
      </pc:docMkLst>
      <pc:sldChg chg="new setBg">
        <pc:chgData name="College View church of Christ" userId="66daf72c15de8306" providerId="LiveId" clId="{347AB88F-7AF4-4543-90E2-FD3E9DA9CB72}" dt="2022-09-18T16:09:53.834" v="1"/>
        <pc:sldMkLst>
          <pc:docMk/>
          <pc:sldMk cId="4284076822" sldId="30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2160-471E-4757-B987-2E6AAAE75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8DBE3A-ADEC-49A4-A33B-C1B10A528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8DC3FD-ADBD-4647-B3C2-8E97A4F542D5}"/>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5" name="Footer Placeholder 4">
            <a:extLst>
              <a:ext uri="{FF2B5EF4-FFF2-40B4-BE49-F238E27FC236}">
                <a16:creationId xmlns:a16="http://schemas.microsoft.com/office/drawing/2014/main" id="{F6E641E4-C7C4-49AB-85E9-E021395A3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8F5E-B435-40C8-82AF-B13B2DFD1806}"/>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249928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89AF-D787-498F-B2CC-27193714AE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12A0C9-E42E-4D4D-9E40-28AD3F55E2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49B5E-5B2E-4EB4-9958-2261FDE27E32}"/>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5" name="Footer Placeholder 4">
            <a:extLst>
              <a:ext uri="{FF2B5EF4-FFF2-40B4-BE49-F238E27FC236}">
                <a16:creationId xmlns:a16="http://schemas.microsoft.com/office/drawing/2014/main" id="{043F034C-7050-45DE-94B9-7AEA14F9E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1E914-8E8E-4FE4-8316-A8FAD486BC8B}"/>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31495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C0AF2-57B7-404D-8117-413FF696E9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F4DA91-81DE-4AFC-9ADD-9246288AF8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F2D982-89EF-4F2C-A7E9-17E42C280B29}"/>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5" name="Footer Placeholder 4">
            <a:extLst>
              <a:ext uri="{FF2B5EF4-FFF2-40B4-BE49-F238E27FC236}">
                <a16:creationId xmlns:a16="http://schemas.microsoft.com/office/drawing/2014/main" id="{88FF986E-1284-46E6-B56E-B39B23012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C2454-ED5E-430E-ADF9-B25DB0605D8B}"/>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399656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BFC1-9236-4B93-9919-36EFD7C8BC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F747BD-94EE-481C-B7BC-B7B8F3D12F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6A7DA2-C057-4824-969F-059C328E0124}"/>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5" name="Footer Placeholder 4">
            <a:extLst>
              <a:ext uri="{FF2B5EF4-FFF2-40B4-BE49-F238E27FC236}">
                <a16:creationId xmlns:a16="http://schemas.microsoft.com/office/drawing/2014/main" id="{0BED3E8D-8E18-465A-A113-88B2713DD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B25C04-858A-44D2-9046-3F7FCF3F7AF0}"/>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142639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FDC6-D1E5-43C3-98EF-F986EE2B37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09F660-4B92-4E31-9060-BC8C67D3B5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87D3E-9086-4382-95F3-A217FDA37311}"/>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5" name="Footer Placeholder 4">
            <a:extLst>
              <a:ext uri="{FF2B5EF4-FFF2-40B4-BE49-F238E27FC236}">
                <a16:creationId xmlns:a16="http://schemas.microsoft.com/office/drawing/2014/main" id="{213F5AC1-261C-48C1-A3C5-A785D3CF1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E26E9-330E-494F-B72D-DA047AD7F3F5}"/>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4806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54E1-B123-4378-BF9D-1522A4EB53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00E0E5-CAFE-4406-9D5D-B236AE4E71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BB8E1C-89BB-4392-9166-A5AB38E8D9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3BF8EF-1B92-4BA1-BBA7-AFA49F19AD0E}"/>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6" name="Footer Placeholder 5">
            <a:extLst>
              <a:ext uri="{FF2B5EF4-FFF2-40B4-BE49-F238E27FC236}">
                <a16:creationId xmlns:a16="http://schemas.microsoft.com/office/drawing/2014/main" id="{BFDD1117-4104-4A6F-8FDA-9A8E3CBFA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44C72-BF16-4905-9B3B-3E8842E5A9E2}"/>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60982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9D845-FD49-4656-BED0-CD180D1A69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3D1B0C-94A1-4E78-8A34-B42A9013F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3E6A70-0416-4D39-A072-ED94207A8B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A2BF75-45C6-4D68-B57D-B812777EC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4B538F-04A7-4334-9ED2-52F28F3AB9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CABAF-A87A-4B31-AE09-FE22BB6C3FA6}"/>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8" name="Footer Placeholder 7">
            <a:extLst>
              <a:ext uri="{FF2B5EF4-FFF2-40B4-BE49-F238E27FC236}">
                <a16:creationId xmlns:a16="http://schemas.microsoft.com/office/drawing/2014/main" id="{5663A216-2E86-4BE0-959C-EAF00F35F0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57DDBF-B88D-4E0A-A0C0-32CBDC64A222}"/>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126725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08BC7-EDC9-46E2-9FC8-A6F0EBE0D6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B88419-906D-4AB3-9173-3591CB195586}"/>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4" name="Footer Placeholder 3">
            <a:extLst>
              <a:ext uri="{FF2B5EF4-FFF2-40B4-BE49-F238E27FC236}">
                <a16:creationId xmlns:a16="http://schemas.microsoft.com/office/drawing/2014/main" id="{54A97E3F-4A7B-413F-8C40-D94F51B363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B3E44B-5827-475A-8309-73DAF1215680}"/>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286393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2A4FC0-3B51-4A0E-A806-1BB80155B920}"/>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3" name="Footer Placeholder 2">
            <a:extLst>
              <a:ext uri="{FF2B5EF4-FFF2-40B4-BE49-F238E27FC236}">
                <a16:creationId xmlns:a16="http://schemas.microsoft.com/office/drawing/2014/main" id="{A7A7F76F-1F36-4E55-8076-3F1D3E9146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DC5A04-7C63-4BFD-95A3-4B1BA919F420}"/>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302662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187A-870D-4F64-B1A3-3C753430E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F692BE-9D3A-4C76-9D46-9D4B7C896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B0AFC-1F0B-48BD-8D2A-52468147C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A7B0F7-C94B-4B3E-B657-7F5F02B6E8B8}"/>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6" name="Footer Placeholder 5">
            <a:extLst>
              <a:ext uri="{FF2B5EF4-FFF2-40B4-BE49-F238E27FC236}">
                <a16:creationId xmlns:a16="http://schemas.microsoft.com/office/drawing/2014/main" id="{56008720-5F61-412B-8346-7CB1F3209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88899-B16E-43B8-9E8C-E0467BFE694B}"/>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341723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7CC8-CAE4-4E0D-BE7E-BC7437B17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82DFB9-B6EC-499E-AB9B-0A9C1BEB2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42F7BA-D8BE-436F-A677-F0AD487C2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DB01C4-A53B-43D3-B35E-EEC26D5E9D22}"/>
              </a:ext>
            </a:extLst>
          </p:cNvPr>
          <p:cNvSpPr>
            <a:spLocks noGrp="1"/>
          </p:cNvSpPr>
          <p:nvPr>
            <p:ph type="dt" sz="half" idx="10"/>
          </p:nvPr>
        </p:nvSpPr>
        <p:spPr/>
        <p:txBody>
          <a:bodyPr/>
          <a:lstStyle/>
          <a:p>
            <a:fld id="{048F8297-6E94-4485-BEED-8D4E50EB6CA5}" type="datetimeFigureOut">
              <a:rPr lang="en-US" smtClean="0"/>
              <a:t>9/20/2022</a:t>
            </a:fld>
            <a:endParaRPr lang="en-US"/>
          </a:p>
        </p:txBody>
      </p:sp>
      <p:sp>
        <p:nvSpPr>
          <p:cNvPr id="6" name="Footer Placeholder 5">
            <a:extLst>
              <a:ext uri="{FF2B5EF4-FFF2-40B4-BE49-F238E27FC236}">
                <a16:creationId xmlns:a16="http://schemas.microsoft.com/office/drawing/2014/main" id="{39F07E82-D660-468A-9C1F-F3B7FBA0E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E1DAC5-5C41-4238-8F95-54A3A4498749}"/>
              </a:ext>
            </a:extLst>
          </p:cNvPr>
          <p:cNvSpPr>
            <a:spLocks noGrp="1"/>
          </p:cNvSpPr>
          <p:nvPr>
            <p:ph type="sldNum" sz="quarter" idx="12"/>
          </p:nvPr>
        </p:nvSpPr>
        <p:spPr/>
        <p:txBody>
          <a:bodyPr/>
          <a:lstStyle/>
          <a:p>
            <a:fld id="{6AA0C9DD-0887-49AF-B410-F043AE28F456}" type="slidenum">
              <a:rPr lang="en-US" smtClean="0"/>
              <a:t>‹#›</a:t>
            </a:fld>
            <a:endParaRPr lang="en-US"/>
          </a:p>
        </p:txBody>
      </p:sp>
    </p:spTree>
    <p:extLst>
      <p:ext uri="{BB962C8B-B14F-4D97-AF65-F5344CB8AC3E}">
        <p14:creationId xmlns:p14="http://schemas.microsoft.com/office/powerpoint/2010/main" val="77658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F79742-0D07-4876-9370-C2B64D05D7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C9F88D-2A19-4200-9048-A029DC57D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BA217-12DC-4B96-A17A-80B302CA57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F8297-6E94-4485-BEED-8D4E50EB6CA5}" type="datetimeFigureOut">
              <a:rPr lang="en-US" smtClean="0"/>
              <a:t>9/20/2022</a:t>
            </a:fld>
            <a:endParaRPr lang="en-US"/>
          </a:p>
        </p:txBody>
      </p:sp>
      <p:sp>
        <p:nvSpPr>
          <p:cNvPr id="5" name="Footer Placeholder 4">
            <a:extLst>
              <a:ext uri="{FF2B5EF4-FFF2-40B4-BE49-F238E27FC236}">
                <a16:creationId xmlns:a16="http://schemas.microsoft.com/office/drawing/2014/main" id="{1F2C4F27-F6B8-471B-9009-2324F55881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39D2BE-7A7B-4262-85DE-90B0BFFF65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0C9DD-0887-49AF-B410-F043AE28F456}" type="slidenum">
              <a:rPr lang="en-US" smtClean="0"/>
              <a:t>‹#›</a:t>
            </a:fld>
            <a:endParaRPr lang="en-US"/>
          </a:p>
        </p:txBody>
      </p:sp>
    </p:spTree>
    <p:extLst>
      <p:ext uri="{BB962C8B-B14F-4D97-AF65-F5344CB8AC3E}">
        <p14:creationId xmlns:p14="http://schemas.microsoft.com/office/powerpoint/2010/main" val="3633952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DE10-4EAB-6DA0-71E0-E4A84189E1B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400AE7D-BCF8-0F81-4235-D026B3DF9E5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8407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944083"/>
            <a:ext cx="10735340" cy="41549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After Jesus’ ascension the Apostles were…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1"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“with </a:t>
            </a: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one accord </a:t>
            </a: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[and] were </a:t>
            </a: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devoting themselves to prayer</a:t>
            </a: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a:t>
            </a:r>
            <a:endParaRPr kumimoji="0" lang="en-US" sz="6000" i="1"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08248812-DF54-4B38-A563-EA59CA1E8026}"/>
              </a:ext>
            </a:extLst>
          </p:cNvPr>
          <p:cNvSpPr txBox="1"/>
          <p:nvPr/>
        </p:nvSpPr>
        <p:spPr>
          <a:xfrm>
            <a:off x="6051550" y="6088558"/>
            <a:ext cx="6140450" cy="76944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srgbClr val="C91915"/>
                </a:solidFill>
                <a:effectLst/>
                <a:uLnTx/>
                <a:uFillTx/>
                <a:latin typeface="Calibri" panose="020F0502020204030204"/>
                <a:ea typeface="+mn-ea"/>
                <a:cs typeface="+mn-cs"/>
              </a:rPr>
              <a:t>– Acts 1:14</a:t>
            </a: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92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499583"/>
            <a:ext cx="10735340" cy="507831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The Apostles </a:t>
            </a:r>
            <a:r>
              <a:rPr kumimoji="0" lang="en-US" sz="6000" b="1" i="1" u="sng" strike="noStrike" kern="1200" cap="none" spc="0" normalizeH="0" baseline="0" noProof="0" dirty="0">
                <a:ln>
                  <a:noFill/>
                </a:ln>
                <a:solidFill>
                  <a:schemeClr val="bg1"/>
                </a:solidFill>
                <a:effectLst/>
                <a:uLnTx/>
                <a:uFillTx/>
                <a:latin typeface="Calibri" panose="020F0502020204030204"/>
                <a:ea typeface="+mn-ea"/>
                <a:cs typeface="+mn-cs"/>
              </a:rPr>
              <a:t>chose 7 men</a:t>
            </a: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 to </a:t>
            </a:r>
            <a:r>
              <a:rPr kumimoji="0" lang="en-US" sz="6000" b="1" i="1" u="sng" strike="noStrike" kern="1200" cap="none" spc="0" normalizeH="0" baseline="0" noProof="0" dirty="0">
                <a:ln>
                  <a:noFill/>
                </a:ln>
                <a:solidFill>
                  <a:schemeClr val="bg1"/>
                </a:solidFill>
                <a:effectLst/>
                <a:uLnTx/>
                <a:uFillTx/>
                <a:latin typeface="Calibri" panose="020F0502020204030204"/>
                <a:ea typeface="+mn-ea"/>
                <a:cs typeface="+mn-cs"/>
              </a:rPr>
              <a:t>oversee the needs</a:t>
            </a: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 of the widows so that they could…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i="1" dirty="0">
              <a:solidFill>
                <a:schemeClr val="bg1"/>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a:t>
            </a: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devote [themselves] to prayer</a:t>
            </a: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 and to the </a:t>
            </a: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ministry of the word</a:t>
            </a:r>
            <a:r>
              <a:rPr kumimoji="0" lang="en-US" sz="6000" b="1" i="1" u="none" strike="noStrike" kern="1200" cap="none" spc="0" normalizeH="0" baseline="0" noProof="0" dirty="0">
                <a:ln>
                  <a:noFill/>
                </a:ln>
                <a:solidFill>
                  <a:schemeClr val="bg1"/>
                </a:solidFill>
                <a:effectLst/>
                <a:uLnTx/>
                <a:uFillTx/>
                <a:latin typeface="Calibri" panose="020F0502020204030204"/>
                <a:ea typeface="+mn-ea"/>
                <a:cs typeface="+mn-cs"/>
              </a:rPr>
              <a:t>” </a:t>
            </a:r>
            <a:endParaRPr kumimoji="0" lang="en-US" sz="6000" i="1"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358B652-F55F-4772-A33C-B4CDFBA50D96}"/>
              </a:ext>
            </a:extLst>
          </p:cNvPr>
          <p:cNvSpPr txBox="1"/>
          <p:nvPr/>
        </p:nvSpPr>
        <p:spPr>
          <a:xfrm>
            <a:off x="6051550" y="6088559"/>
            <a:ext cx="6140450" cy="76944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srgbClr val="C91915"/>
                </a:solidFill>
                <a:effectLst/>
                <a:uLnTx/>
                <a:uFillTx/>
                <a:latin typeface="Calibri" panose="020F0502020204030204"/>
                <a:ea typeface="+mn-ea"/>
                <a:cs typeface="+mn-cs"/>
              </a:rPr>
              <a:t>– Acts </a:t>
            </a:r>
            <a:r>
              <a:rPr lang="en-US" sz="4400" b="1" i="1" dirty="0">
                <a:solidFill>
                  <a:srgbClr val="C91915"/>
                </a:solidFill>
                <a:latin typeface="Calibri" panose="020F0502020204030204"/>
              </a:rPr>
              <a:t>6:4</a:t>
            </a: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202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A3C1643D-78B4-4873-A47C-5EAD70B074F6}"/>
              </a:ext>
            </a:extLst>
          </p:cNvPr>
          <p:cNvSpPr txBox="1"/>
          <p:nvPr/>
        </p:nvSpPr>
        <p:spPr>
          <a:xfrm>
            <a:off x="2555631" y="1441938"/>
            <a:ext cx="7080738" cy="3974124"/>
          </a:xfrm>
          <a:prstGeom prst="rect">
            <a:avLst/>
          </a:prstGeom>
        </p:spPr>
        <p:txBody>
          <a:bodyPr vert="horz" lIns="91440" tIns="45720" rIns="91440" bIns="45720" rtlCol="0" anchor="ctr">
            <a:normAutofit fontScale="92500" lnSpcReduction="10000"/>
          </a:bodyPr>
          <a:lstStyle/>
          <a:p>
            <a:pPr algn="ctr">
              <a:lnSpc>
                <a:spcPct val="90000"/>
              </a:lnSpc>
              <a:spcBef>
                <a:spcPct val="0"/>
              </a:spcBef>
              <a:spcAft>
                <a:spcPts val="600"/>
              </a:spcAft>
            </a:pPr>
            <a:r>
              <a:rPr lang="en-US" sz="7800" b="1" cap="all" dirty="0">
                <a:solidFill>
                  <a:srgbClr val="C91915"/>
                </a:solidFill>
                <a:effectLst>
                  <a:outerShdw blurRad="38100" dist="38100" dir="2700000" algn="tl">
                    <a:srgbClr val="000000">
                      <a:alpha val="43137"/>
                    </a:srgbClr>
                  </a:outerShdw>
                </a:effectLst>
                <a:ea typeface="+mj-ea"/>
                <a:cs typeface="+mj-cs"/>
              </a:rPr>
              <a:t>devotion to prayer means that prayer is prioritized</a:t>
            </a:r>
            <a:endParaRPr lang="en-US" sz="4400" i="1" dirty="0">
              <a:solidFill>
                <a:schemeClr val="tx1">
                  <a:lumMod val="50000"/>
                </a:schemeClr>
              </a:solidFill>
              <a:effectLst>
                <a:outerShdw blurRad="38100" dist="38100" dir="2700000" algn="tl">
                  <a:srgbClr val="000000">
                    <a:alpha val="43137"/>
                  </a:srgbClr>
                </a:outerShdw>
              </a:effectLst>
              <a:ea typeface="+mj-ea"/>
              <a:cs typeface="+mj-cs"/>
            </a:endParaRPr>
          </a:p>
        </p:txBody>
      </p:sp>
    </p:spTree>
    <p:extLst>
      <p:ext uri="{BB962C8B-B14F-4D97-AF65-F5344CB8AC3E}">
        <p14:creationId xmlns:p14="http://schemas.microsoft.com/office/powerpoint/2010/main" val="7992499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0"/>
            <a:ext cx="10735340" cy="61247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The church assembled to pray.</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b="1" i="1" dirty="0">
              <a:solidFill>
                <a:srgbClr val="FFFBEF"/>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i="1" dirty="0">
                <a:solidFill>
                  <a:srgbClr val="FFFBEF"/>
                </a:solidFill>
                <a:latin typeface="Calibri" panose="020F0502020204030204"/>
              </a:rPr>
              <a:t>Acts 1:24 – about replacing Judas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i="1" dirty="0">
              <a:solidFill>
                <a:srgbClr val="FFFBEF"/>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Acts 4:29-</a:t>
            </a:r>
            <a:r>
              <a:rPr lang="en-US" sz="4800" b="1" i="1" dirty="0">
                <a:solidFill>
                  <a:srgbClr val="FFFBEF"/>
                </a:solidFill>
                <a:latin typeface="Calibri" panose="020F0502020204030204"/>
              </a:rPr>
              <a:t>30 – for courage</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i="1" dirty="0">
              <a:solidFill>
                <a:srgbClr val="FFFBEF"/>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Acts 6:6; 13:3 – over ministries</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i="1" dirty="0">
                <a:solidFill>
                  <a:srgbClr val="FFFBEF"/>
                </a:solidFill>
                <a:latin typeface="Calibri" panose="020F0502020204030204"/>
              </a:rPr>
              <a:t>Acts 12:5; 21:5-6 – about circumstances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i="1" dirty="0">
              <a:solidFill>
                <a:srgbClr val="FFFBEF"/>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i="1" dirty="0">
                <a:solidFill>
                  <a:srgbClr val="FFFBEF"/>
                </a:solidFill>
                <a:latin typeface="Calibri" panose="020F0502020204030204"/>
              </a:rPr>
              <a:t>Acts 14:23; 20:36 – about their leaders</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5701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p:cTn id="2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 calcmode="lin" valueType="num">
                                      <p:cBhvr>
                                        <p:cTn id="28"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5">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 calcmode="lin" valueType="num">
                                      <p:cBhvr>
                                        <p:cTn id="35"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3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524586" y="1156544"/>
            <a:ext cx="11142828" cy="3785652"/>
          </a:xfrm>
          <a:prstGeom prst="rect">
            <a:avLst/>
          </a:prstGeom>
          <a:noFill/>
        </p:spPr>
        <p:txBody>
          <a:bodyPr wrap="square">
            <a:spAutoFit/>
          </a:bodyPr>
          <a:lstStyle/>
          <a:p>
            <a:pPr algn="ctr"/>
            <a:r>
              <a:rPr lang="en-US" sz="6000" b="1" i="1" dirty="0">
                <a:solidFill>
                  <a:schemeClr val="bg1"/>
                </a:solidFill>
              </a:rPr>
              <a:t>What we learn from the first century church regarding </a:t>
            </a:r>
            <a:r>
              <a:rPr lang="en-US" sz="6000" b="1" i="1" dirty="0">
                <a:solidFill>
                  <a:srgbClr val="FFFF00"/>
                </a:solidFill>
              </a:rPr>
              <a:t>prayer</a:t>
            </a:r>
            <a:r>
              <a:rPr lang="en-US" sz="6000" b="1" i="1" dirty="0">
                <a:solidFill>
                  <a:schemeClr val="bg1"/>
                </a:solidFill>
              </a:rPr>
              <a:t> is that it is </a:t>
            </a:r>
            <a:r>
              <a:rPr lang="en-US" sz="6000" b="1" i="1" dirty="0">
                <a:solidFill>
                  <a:srgbClr val="FFFF00"/>
                </a:solidFill>
              </a:rPr>
              <a:t>intended to be our first response not our last resort</a:t>
            </a:r>
            <a:r>
              <a:rPr lang="en-US" sz="6000" b="1" i="1" dirty="0">
                <a:solidFill>
                  <a:schemeClr val="bg1"/>
                </a:solidFill>
              </a:rPr>
              <a:t>. </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endParaRPr lang="en-US" sz="4400" i="1" dirty="0">
              <a:solidFill>
                <a:srgbClr val="C91915"/>
              </a:solidFill>
            </a:endParaRPr>
          </a:p>
        </p:txBody>
      </p:sp>
    </p:spTree>
    <p:extLst>
      <p:ext uri="{BB962C8B-B14F-4D97-AF65-F5344CB8AC3E}">
        <p14:creationId xmlns:p14="http://schemas.microsoft.com/office/powerpoint/2010/main" val="216177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C9C1EBC3-CF0C-4B2D-A1F2-EB2A5B66497A}"/>
              </a:ext>
            </a:extLst>
          </p:cNvPr>
          <p:cNvSpPr txBox="1"/>
          <p:nvPr/>
        </p:nvSpPr>
        <p:spPr>
          <a:xfrm>
            <a:off x="6053470" y="6088559"/>
            <a:ext cx="6140450" cy="76944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srgbClr val="C91915"/>
                </a:solidFill>
                <a:effectLst/>
                <a:uLnTx/>
                <a:uFillTx/>
                <a:latin typeface="Calibri" panose="020F0502020204030204"/>
                <a:ea typeface="+mn-ea"/>
                <a:cs typeface="+mn-cs"/>
              </a:rPr>
              <a:t>– Philippians 4:6</a:t>
            </a: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13BDEAA-B5C4-4A0F-9B34-741DC508F4EA}"/>
              </a:ext>
            </a:extLst>
          </p:cNvPr>
          <p:cNvSpPr txBox="1"/>
          <p:nvPr/>
        </p:nvSpPr>
        <p:spPr>
          <a:xfrm>
            <a:off x="524586" y="342900"/>
            <a:ext cx="11142828" cy="5386090"/>
          </a:xfrm>
          <a:prstGeom prst="rect">
            <a:avLst/>
          </a:prstGeom>
          <a:noFill/>
        </p:spPr>
        <p:txBody>
          <a:bodyPr wrap="square">
            <a:spAutoFit/>
          </a:bodyPr>
          <a:lstStyle/>
          <a:p>
            <a:pPr algn="ctr"/>
            <a:r>
              <a:rPr lang="en-US" sz="5400" b="1" i="1" dirty="0">
                <a:solidFill>
                  <a:schemeClr val="bg1"/>
                </a:solidFill>
              </a:rPr>
              <a:t>The first century church possessed a </a:t>
            </a:r>
            <a:r>
              <a:rPr lang="en-US" sz="5400" b="1" i="1" dirty="0">
                <a:solidFill>
                  <a:srgbClr val="FFFF00"/>
                </a:solidFill>
              </a:rPr>
              <a:t>“seek first” </a:t>
            </a:r>
            <a:r>
              <a:rPr lang="en-US" sz="5400" b="1" i="1" dirty="0">
                <a:solidFill>
                  <a:schemeClr val="bg1"/>
                </a:solidFill>
              </a:rPr>
              <a:t>mentality.</a:t>
            </a:r>
          </a:p>
          <a:p>
            <a:pPr algn="ctr"/>
            <a:endParaRPr lang="en-US" sz="4400" b="1" i="1" dirty="0">
              <a:solidFill>
                <a:schemeClr val="bg1"/>
              </a:solidFill>
            </a:endParaRPr>
          </a:p>
          <a:p>
            <a:pPr algn="ctr"/>
            <a:r>
              <a:rPr lang="en-US" sz="4800" b="1" i="1" dirty="0">
                <a:solidFill>
                  <a:srgbClr val="FFFBEF"/>
                </a:solidFill>
              </a:rPr>
              <a:t>“do not be anxious about anything, but </a:t>
            </a:r>
            <a:r>
              <a:rPr lang="en-US" sz="4800" b="1" i="1" dirty="0">
                <a:solidFill>
                  <a:srgbClr val="FFFF00"/>
                </a:solidFill>
              </a:rPr>
              <a:t>in everything by prayer</a:t>
            </a:r>
            <a:r>
              <a:rPr lang="en-US" sz="4800" b="1" i="1" dirty="0">
                <a:solidFill>
                  <a:srgbClr val="FFFBEF"/>
                </a:solidFill>
              </a:rPr>
              <a:t> and supplication with thanksgiving let your requests be made known to God.” </a:t>
            </a:r>
          </a:p>
        </p:txBody>
      </p:sp>
    </p:spTree>
    <p:extLst>
      <p:ext uri="{BB962C8B-B14F-4D97-AF65-F5344CB8AC3E}">
        <p14:creationId xmlns:p14="http://schemas.microsoft.com/office/powerpoint/2010/main" val="102993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A3C1643D-78B4-4873-A47C-5EAD70B074F6}"/>
              </a:ext>
            </a:extLst>
          </p:cNvPr>
          <p:cNvSpPr txBox="1"/>
          <p:nvPr/>
        </p:nvSpPr>
        <p:spPr>
          <a:xfrm>
            <a:off x="2555631" y="1441938"/>
            <a:ext cx="7080738" cy="3974124"/>
          </a:xfrm>
          <a:prstGeom prst="rect">
            <a:avLst/>
          </a:prstGeom>
        </p:spPr>
        <p:txBody>
          <a:bodyPr vert="horz" lIns="91440" tIns="45720" rIns="91440" bIns="45720" rtlCol="0" anchor="ctr">
            <a:normAutofit fontScale="92500" lnSpcReduction="10000"/>
          </a:bodyPr>
          <a:lstStyle/>
          <a:p>
            <a:pPr algn="ctr">
              <a:lnSpc>
                <a:spcPct val="90000"/>
              </a:lnSpc>
              <a:spcBef>
                <a:spcPct val="0"/>
              </a:spcBef>
              <a:spcAft>
                <a:spcPts val="600"/>
              </a:spcAft>
            </a:pPr>
            <a:r>
              <a:rPr lang="en-US" sz="6600" b="1" cap="all" dirty="0">
                <a:solidFill>
                  <a:srgbClr val="C91915"/>
                </a:solidFill>
                <a:effectLst>
                  <a:outerShdw blurRad="38100" dist="38100" dir="2700000" algn="tl">
                    <a:srgbClr val="000000">
                      <a:alpha val="43137"/>
                    </a:srgbClr>
                  </a:outerShdw>
                </a:effectLst>
                <a:ea typeface="+mj-ea"/>
                <a:cs typeface="+mj-cs"/>
              </a:rPr>
              <a:t>Devotion to prayer means </a:t>
            </a:r>
          </a:p>
          <a:p>
            <a:pPr algn="ctr">
              <a:lnSpc>
                <a:spcPct val="90000"/>
              </a:lnSpc>
              <a:spcBef>
                <a:spcPct val="0"/>
              </a:spcBef>
              <a:spcAft>
                <a:spcPts val="600"/>
              </a:spcAft>
            </a:pPr>
            <a:r>
              <a:rPr lang="en-US" sz="6600" b="1" cap="all" dirty="0">
                <a:solidFill>
                  <a:srgbClr val="C91915"/>
                </a:solidFill>
                <a:effectLst>
                  <a:outerShdw blurRad="38100" dist="38100" dir="2700000" algn="tl">
                    <a:srgbClr val="000000">
                      <a:alpha val="43137"/>
                    </a:srgbClr>
                  </a:outerShdw>
                </a:effectLst>
                <a:ea typeface="+mj-ea"/>
                <a:cs typeface="+mj-cs"/>
              </a:rPr>
              <a:t>that prayer is a disciplined mindset.</a:t>
            </a:r>
          </a:p>
        </p:txBody>
      </p:sp>
    </p:spTree>
    <p:extLst>
      <p:ext uri="{BB962C8B-B14F-4D97-AF65-F5344CB8AC3E}">
        <p14:creationId xmlns:p14="http://schemas.microsoft.com/office/powerpoint/2010/main" val="32748951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0"/>
            <a:ext cx="10735340" cy="495520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Prayer</a:t>
            </a:r>
            <a:r>
              <a:rPr kumimoji="0" lang="en-US" sz="6000" b="1" i="1" u="none" strike="noStrike" kern="1200" cap="none" spc="0" normalizeH="0" noProof="0" dirty="0">
                <a:ln>
                  <a:noFill/>
                </a:ln>
                <a:solidFill>
                  <a:srgbClr val="FFFF00"/>
                </a:solidFill>
                <a:effectLst/>
                <a:uLnTx/>
                <a:uFillTx/>
                <a:latin typeface="Calibri" panose="020F0502020204030204"/>
                <a:ea typeface="+mn-ea"/>
                <a:cs typeface="+mn-cs"/>
              </a:rPr>
              <a:t> associated with time</a:t>
            </a: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Acts 3:1 – Peter/John</a:t>
            </a:r>
            <a:r>
              <a:rPr kumimoji="0" lang="en-US" sz="4800" b="1" i="1" u="none" strike="noStrike" kern="1200" cap="none" spc="0" normalizeH="0" noProof="0" dirty="0">
                <a:ln>
                  <a:noFill/>
                </a:ln>
                <a:solidFill>
                  <a:srgbClr val="FFFBEF"/>
                </a:solidFill>
                <a:effectLst/>
                <a:uLnTx/>
                <a:uFillTx/>
                <a:latin typeface="Calibri" panose="020F0502020204030204"/>
                <a:ea typeface="+mn-ea"/>
                <a:cs typeface="+mn-cs"/>
              </a:rPr>
              <a:t> ninth hour prayer</a:t>
            </a:r>
            <a:endPar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Acts </a:t>
            </a:r>
            <a:r>
              <a:rPr lang="en-US" sz="4800" b="1" i="1" dirty="0">
                <a:solidFill>
                  <a:srgbClr val="FFFBEF"/>
                </a:solidFill>
                <a:latin typeface="Calibri" panose="020F0502020204030204"/>
              </a:rPr>
              <a:t>10</a:t>
            </a: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:30 – Cornelius</a:t>
            </a:r>
            <a:r>
              <a:rPr kumimoji="0" lang="en-US" sz="4800" b="1" i="1" u="none" strike="noStrike" kern="1200" cap="none" spc="0" normalizeH="0" noProof="0" dirty="0">
                <a:ln>
                  <a:noFill/>
                </a:ln>
                <a:solidFill>
                  <a:srgbClr val="FFFBEF"/>
                </a:solidFill>
                <a:effectLst/>
                <a:uLnTx/>
                <a:uFillTx/>
                <a:latin typeface="Calibri" panose="020F0502020204030204"/>
                <a:ea typeface="+mn-ea"/>
                <a:cs typeface="+mn-cs"/>
              </a:rPr>
              <a:t> ninth hour prayer</a:t>
            </a:r>
            <a:endPar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Acts </a:t>
            </a:r>
            <a:r>
              <a:rPr lang="en-US" sz="4800" b="1" i="1" dirty="0">
                <a:solidFill>
                  <a:srgbClr val="FFFBEF"/>
                </a:solidFill>
                <a:latin typeface="Calibri" panose="020F0502020204030204"/>
              </a:rPr>
              <a:t>10</a:t>
            </a: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:9 – Peter</a:t>
            </a:r>
            <a:r>
              <a:rPr kumimoji="0" lang="en-US" sz="4800" b="1" i="1" u="none" strike="noStrike" kern="1200" cap="none" spc="0" normalizeH="0" noProof="0" dirty="0">
                <a:ln>
                  <a:noFill/>
                </a:ln>
                <a:solidFill>
                  <a:srgbClr val="FFFBEF"/>
                </a:solidFill>
                <a:effectLst/>
                <a:uLnTx/>
                <a:uFillTx/>
                <a:latin typeface="Calibri" panose="020F0502020204030204"/>
                <a:ea typeface="+mn-ea"/>
                <a:cs typeface="+mn-cs"/>
              </a:rPr>
              <a:t> sixth hour prayer</a:t>
            </a:r>
            <a:endPar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1200" cap="none" spc="0" normalizeH="0" baseline="0" noProof="0" dirty="0">
              <a:ln>
                <a:noFill/>
              </a:ln>
              <a:solidFill>
                <a:srgbClr val="FFFBE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800" b="1" i="1" dirty="0">
                <a:solidFill>
                  <a:srgbClr val="FFFBEF"/>
                </a:solidFill>
                <a:latin typeface="Calibri" panose="020F0502020204030204"/>
              </a:rPr>
              <a:t>Matthew 6:11</a:t>
            </a: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 – </a:t>
            </a:r>
            <a:r>
              <a:rPr lang="en-US" sz="4800" b="1" i="1" dirty="0">
                <a:solidFill>
                  <a:srgbClr val="FFFBEF"/>
                </a:solidFill>
                <a:latin typeface="Calibri" panose="020F0502020204030204"/>
              </a:rPr>
              <a:t>T</a:t>
            </a:r>
            <a:r>
              <a:rPr kumimoji="0" lang="en-US" sz="4800" b="1" i="1" u="none" strike="noStrike" kern="1200" cap="none" spc="0" normalizeH="0" baseline="0" noProof="0" dirty="0">
                <a:ln>
                  <a:noFill/>
                </a:ln>
                <a:solidFill>
                  <a:srgbClr val="FFFBEF"/>
                </a:solidFill>
                <a:effectLst/>
                <a:uLnTx/>
                <a:uFillTx/>
                <a:latin typeface="Calibri" panose="020F0502020204030204"/>
                <a:ea typeface="+mn-ea"/>
                <a:cs typeface="+mn-cs"/>
              </a:rPr>
              <a:t>his day our daily bread</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22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p:cTn id="2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 calcmode="lin" valueType="num">
                                      <p:cBhvr>
                                        <p:cTn id="28"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583532" y="660686"/>
            <a:ext cx="11024937" cy="470898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0" b="1" i="1" dirty="0">
                <a:solidFill>
                  <a:srgbClr val="FFFF00"/>
                </a:solidFill>
                <a:latin typeface="Calibri" panose="020F0502020204030204"/>
              </a:rPr>
              <a:t>Prayer</a:t>
            </a:r>
            <a:r>
              <a:rPr lang="en-US" sz="6000" b="1" i="1" dirty="0">
                <a:solidFill>
                  <a:prstClr val="white"/>
                </a:solidFill>
                <a:latin typeface="Calibri" panose="020F0502020204030204"/>
              </a:rPr>
              <a:t> is presented in Scripture as a </a:t>
            </a:r>
            <a:r>
              <a:rPr lang="en-US" sz="6000" b="1" i="1" dirty="0">
                <a:solidFill>
                  <a:srgbClr val="FFFF00"/>
                </a:solidFill>
                <a:latin typeface="Calibri" panose="020F0502020204030204"/>
              </a:rPr>
              <a:t>habitual practice </a:t>
            </a:r>
            <a:r>
              <a:rPr lang="en-US" sz="6000" b="1" i="1" dirty="0">
                <a:solidFill>
                  <a:prstClr val="white"/>
                </a:solidFill>
                <a:latin typeface="Calibri" panose="020F0502020204030204"/>
              </a:rPr>
              <a:t>indicates that it should be viewed as </a:t>
            </a:r>
            <a:r>
              <a:rPr lang="en-US" sz="6000" b="1" i="1" dirty="0">
                <a:solidFill>
                  <a:srgbClr val="FFFF00"/>
                </a:solidFill>
                <a:latin typeface="Calibri" panose="020F0502020204030204"/>
              </a:rPr>
              <a:t>a spiritual exercise that we intentionally integrate into our daily lives</a:t>
            </a:r>
            <a:r>
              <a:rPr lang="en-US" sz="6000" b="1" i="1" dirty="0">
                <a:solidFill>
                  <a:prstClr val="white"/>
                </a:solidFill>
                <a:latin typeface="Calibri" panose="020F0502020204030204"/>
              </a:rPr>
              <a:t>.</a:t>
            </a:r>
            <a:endPar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155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A3C1643D-78B4-4873-A47C-5EAD70B074F6}"/>
              </a:ext>
            </a:extLst>
          </p:cNvPr>
          <p:cNvSpPr txBox="1"/>
          <p:nvPr/>
        </p:nvSpPr>
        <p:spPr>
          <a:xfrm>
            <a:off x="2555631" y="1441938"/>
            <a:ext cx="7080738" cy="3974124"/>
          </a:xfrm>
          <a:prstGeom prst="rect">
            <a:avLst/>
          </a:prstGeom>
        </p:spPr>
        <p:txBody>
          <a:bodyPr vert="horz" lIns="91440" tIns="45720" rIns="91440" bIns="45720" rtlCol="0" anchor="ctr">
            <a:normAutofit fontScale="92500" lnSpcReduction="20000"/>
          </a:bodyPr>
          <a:lstStyle/>
          <a:p>
            <a:pPr algn="ctr">
              <a:lnSpc>
                <a:spcPct val="90000"/>
              </a:lnSpc>
              <a:spcBef>
                <a:spcPct val="0"/>
              </a:spcBef>
              <a:spcAft>
                <a:spcPts val="600"/>
              </a:spcAft>
            </a:pPr>
            <a:r>
              <a:rPr lang="en-US" sz="7200" b="1" cap="all" dirty="0">
                <a:solidFill>
                  <a:srgbClr val="C91915"/>
                </a:solidFill>
                <a:effectLst>
                  <a:outerShdw blurRad="38100" dist="38100" dir="2700000" algn="tl">
                    <a:srgbClr val="000000">
                      <a:alpha val="43137"/>
                    </a:srgbClr>
                  </a:outerShdw>
                </a:effectLst>
                <a:ea typeface="+mj-ea"/>
                <a:cs typeface="+mj-cs"/>
              </a:rPr>
              <a:t>prayer is a constant, continual, </a:t>
            </a:r>
          </a:p>
          <a:p>
            <a:pPr algn="ctr">
              <a:lnSpc>
                <a:spcPct val="90000"/>
              </a:lnSpc>
              <a:spcBef>
                <a:spcPct val="0"/>
              </a:spcBef>
              <a:spcAft>
                <a:spcPts val="600"/>
              </a:spcAft>
            </a:pPr>
            <a:r>
              <a:rPr lang="en-US" sz="7200" b="1" cap="all" dirty="0">
                <a:solidFill>
                  <a:srgbClr val="C91915"/>
                </a:solidFill>
                <a:effectLst>
                  <a:outerShdw blurRad="38100" dist="38100" dir="2700000" algn="tl">
                    <a:srgbClr val="000000">
                      <a:alpha val="43137"/>
                    </a:srgbClr>
                  </a:outerShdw>
                </a:effectLst>
                <a:ea typeface="+mj-ea"/>
                <a:cs typeface="+mj-cs"/>
              </a:rPr>
              <a:t>or timeless activity. </a:t>
            </a:r>
          </a:p>
        </p:txBody>
      </p:sp>
    </p:spTree>
    <p:extLst>
      <p:ext uri="{BB962C8B-B14F-4D97-AF65-F5344CB8AC3E}">
        <p14:creationId xmlns:p14="http://schemas.microsoft.com/office/powerpoint/2010/main" val="36970226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MP: Devoted Together | Hope Christian Fellowship">
            <a:extLst>
              <a:ext uri="{FF2B5EF4-FFF2-40B4-BE49-F238E27FC236}">
                <a16:creationId xmlns:a16="http://schemas.microsoft.com/office/drawing/2014/main" id="{EAF7D0DB-C501-4124-BD5D-BE9978C8E1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F9A9A807-3EF0-4BCB-9561-ABBC9989E40F}"/>
              </a:ext>
            </a:extLst>
          </p:cNvPr>
          <p:cNvGrpSpPr/>
          <p:nvPr/>
        </p:nvGrpSpPr>
        <p:grpSpPr>
          <a:xfrm>
            <a:off x="0" y="4054207"/>
            <a:ext cx="12192000" cy="761103"/>
            <a:chOff x="0" y="4054207"/>
            <a:chExt cx="12192000" cy="761103"/>
          </a:xfrm>
        </p:grpSpPr>
        <p:sp>
          <p:nvSpPr>
            <p:cNvPr id="6" name="TextBox 5">
              <a:extLst>
                <a:ext uri="{FF2B5EF4-FFF2-40B4-BE49-F238E27FC236}">
                  <a16:creationId xmlns:a16="http://schemas.microsoft.com/office/drawing/2014/main" id="{E6CAE232-FA87-4C7D-853E-E274DF234474}"/>
                </a:ext>
              </a:extLst>
            </p:cNvPr>
            <p:cNvSpPr txBox="1"/>
            <p:nvPr/>
          </p:nvSpPr>
          <p:spPr>
            <a:xfrm>
              <a:off x="9188068" y="4153360"/>
              <a:ext cx="2346592" cy="661950"/>
            </a:xfrm>
            <a:prstGeom prst="rect">
              <a:avLst/>
            </a:prstGeom>
            <a:solidFill>
              <a:srgbClr val="FFFBEF"/>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1" u="none" strike="noStrike" kern="1200" cap="none" spc="0" normalizeH="0" baseline="0" noProof="0" dirty="0">
                <a:ln>
                  <a:noFill/>
                </a:ln>
                <a:solidFill>
                  <a:srgbClr val="066688"/>
                </a:solidFill>
                <a:effectLst/>
                <a:uLnTx/>
                <a:uFillTx/>
                <a:latin typeface="Arial Nova Light" panose="020B0304020202020204" pitchFamily="34" charset="0"/>
                <a:ea typeface="+mn-ea"/>
                <a:cs typeface="+mn-cs"/>
              </a:endParaRPr>
            </a:p>
          </p:txBody>
        </p:sp>
        <p:sp>
          <p:nvSpPr>
            <p:cNvPr id="5" name="TextBox 4">
              <a:extLst>
                <a:ext uri="{FF2B5EF4-FFF2-40B4-BE49-F238E27FC236}">
                  <a16:creationId xmlns:a16="http://schemas.microsoft.com/office/drawing/2014/main" id="{3184D268-E7F6-453E-A467-63684215F186}"/>
                </a:ext>
              </a:extLst>
            </p:cNvPr>
            <p:cNvSpPr txBox="1"/>
            <p:nvPr/>
          </p:nvSpPr>
          <p:spPr>
            <a:xfrm>
              <a:off x="0" y="4054207"/>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66688"/>
                  </a:solidFill>
                  <a:effectLst/>
                  <a:uLnTx/>
                  <a:uFillTx/>
                  <a:latin typeface="Arial Nova Light" panose="020B0304020202020204" pitchFamily="34" charset="0"/>
                  <a:ea typeface="+mn-ea"/>
                  <a:cs typeface="+mn-cs"/>
                </a:rPr>
                <a:t>      TO PRAYER                                                                                              ACTS 2:42-47</a:t>
              </a:r>
            </a:p>
          </p:txBody>
        </p:sp>
      </p:grpSp>
    </p:spTree>
    <p:extLst>
      <p:ext uri="{BB962C8B-B14F-4D97-AF65-F5344CB8AC3E}">
        <p14:creationId xmlns:p14="http://schemas.microsoft.com/office/powerpoint/2010/main" val="358859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C9C1EBC3-CF0C-4B2D-A1F2-EB2A5B66497A}"/>
              </a:ext>
            </a:extLst>
          </p:cNvPr>
          <p:cNvSpPr txBox="1"/>
          <p:nvPr/>
        </p:nvSpPr>
        <p:spPr>
          <a:xfrm>
            <a:off x="6053470" y="6088559"/>
            <a:ext cx="6140450" cy="76944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srgbClr val="C91915"/>
                </a:solidFill>
                <a:effectLst/>
                <a:uLnTx/>
                <a:uFillTx/>
                <a:latin typeface="Calibri" panose="020F0502020204030204"/>
                <a:ea typeface="+mn-ea"/>
                <a:cs typeface="+mn-cs"/>
              </a:rPr>
              <a:t>– Acts 10:1-2</a:t>
            </a: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13BDEAA-B5C4-4A0F-9B34-741DC508F4EA}"/>
              </a:ext>
            </a:extLst>
          </p:cNvPr>
          <p:cNvSpPr txBox="1"/>
          <p:nvPr/>
        </p:nvSpPr>
        <p:spPr>
          <a:xfrm>
            <a:off x="524586" y="961300"/>
            <a:ext cx="11142828" cy="4154984"/>
          </a:xfrm>
          <a:prstGeom prst="rect">
            <a:avLst/>
          </a:prstGeom>
          <a:noFill/>
        </p:spPr>
        <p:txBody>
          <a:bodyPr wrap="square">
            <a:spAutoFit/>
          </a:bodyPr>
          <a:lstStyle/>
          <a:p>
            <a:pPr algn="ctr"/>
            <a:r>
              <a:rPr lang="en-US" sz="6000" b="1" i="1" dirty="0">
                <a:solidFill>
                  <a:schemeClr val="bg1"/>
                </a:solidFill>
              </a:rPr>
              <a:t>Cornelius is described as </a:t>
            </a:r>
            <a:r>
              <a:rPr lang="en-US" sz="6000" b="1" i="1" dirty="0">
                <a:solidFill>
                  <a:srgbClr val="FFFF00"/>
                </a:solidFill>
              </a:rPr>
              <a:t>“a devout man who feared God” </a:t>
            </a:r>
            <a:r>
              <a:rPr lang="en-US" sz="6000" b="1" i="1" dirty="0">
                <a:solidFill>
                  <a:schemeClr val="bg1"/>
                </a:solidFill>
              </a:rPr>
              <a:t>and one </a:t>
            </a:r>
          </a:p>
          <a:p>
            <a:pPr algn="ctr"/>
            <a:endParaRPr lang="en-US" sz="1600" b="1" i="1" dirty="0">
              <a:solidFill>
                <a:schemeClr val="bg1"/>
              </a:solidFill>
            </a:endParaRPr>
          </a:p>
          <a:p>
            <a:pPr algn="ctr"/>
            <a:r>
              <a:rPr lang="en-US" sz="6000" b="1" i="1" dirty="0">
                <a:solidFill>
                  <a:schemeClr val="bg1"/>
                </a:solidFill>
              </a:rPr>
              <a:t>Evidence for his faithfulness… </a:t>
            </a:r>
            <a:r>
              <a:rPr lang="en-US" sz="6000" b="1" i="1" dirty="0">
                <a:solidFill>
                  <a:srgbClr val="FFFF00"/>
                </a:solidFill>
              </a:rPr>
              <a:t>“prayed continually to God”</a:t>
            </a:r>
            <a:endParaRPr lang="en-US" sz="6000" b="1" i="1" dirty="0">
              <a:solidFill>
                <a:srgbClr val="FFFBEF"/>
              </a:solidFill>
            </a:endParaRPr>
          </a:p>
        </p:txBody>
      </p:sp>
    </p:spTree>
    <p:extLst>
      <p:ext uri="{BB962C8B-B14F-4D97-AF65-F5344CB8AC3E}">
        <p14:creationId xmlns:p14="http://schemas.microsoft.com/office/powerpoint/2010/main" val="168645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13BDEAA-B5C4-4A0F-9B34-741DC508F4EA}"/>
              </a:ext>
            </a:extLst>
          </p:cNvPr>
          <p:cNvSpPr txBox="1"/>
          <p:nvPr/>
        </p:nvSpPr>
        <p:spPr>
          <a:xfrm>
            <a:off x="60878" y="805662"/>
            <a:ext cx="11985184" cy="4524315"/>
          </a:xfrm>
          <a:prstGeom prst="rect">
            <a:avLst/>
          </a:prstGeom>
          <a:noFill/>
        </p:spPr>
        <p:txBody>
          <a:bodyPr wrap="square">
            <a:spAutoFit/>
          </a:bodyPr>
          <a:lstStyle/>
          <a:p>
            <a:pPr algn="ctr"/>
            <a:r>
              <a:rPr lang="en-US" sz="6000" b="1" i="1" dirty="0">
                <a:solidFill>
                  <a:srgbClr val="FFFF00"/>
                </a:solidFill>
              </a:rPr>
              <a:t>“pray without ceasing”</a:t>
            </a:r>
            <a:r>
              <a:rPr lang="en-US" sz="6000" b="1" i="1" dirty="0">
                <a:solidFill>
                  <a:schemeClr val="bg1"/>
                </a:solidFill>
              </a:rPr>
              <a:t> </a:t>
            </a:r>
            <a:r>
              <a:rPr lang="en-US" sz="4800" i="1" dirty="0">
                <a:solidFill>
                  <a:schemeClr val="bg1"/>
                </a:solidFill>
              </a:rPr>
              <a:t>1 Thess. 5:16</a:t>
            </a:r>
          </a:p>
          <a:p>
            <a:pPr algn="ctr"/>
            <a:endParaRPr lang="en-US" sz="1600" i="1" dirty="0">
              <a:solidFill>
                <a:schemeClr val="bg1"/>
              </a:solidFill>
            </a:endParaRPr>
          </a:p>
          <a:p>
            <a:pPr algn="ctr"/>
            <a:r>
              <a:rPr lang="en-US" sz="6000" b="1" i="1" dirty="0">
                <a:solidFill>
                  <a:srgbClr val="FFFF00"/>
                </a:solidFill>
              </a:rPr>
              <a:t>“be constant in prayer” </a:t>
            </a:r>
            <a:r>
              <a:rPr lang="en-US" sz="4800" i="1" dirty="0">
                <a:solidFill>
                  <a:schemeClr val="bg1"/>
                </a:solidFill>
              </a:rPr>
              <a:t>Rom 12:12</a:t>
            </a:r>
          </a:p>
          <a:p>
            <a:pPr algn="ctr"/>
            <a:endParaRPr lang="en-US" sz="1600" i="1" dirty="0">
              <a:solidFill>
                <a:schemeClr val="bg1"/>
              </a:solidFill>
            </a:endParaRPr>
          </a:p>
          <a:p>
            <a:pPr algn="ctr"/>
            <a:r>
              <a:rPr lang="en-US" sz="6000" b="1" i="1" dirty="0">
                <a:solidFill>
                  <a:srgbClr val="FFFF00"/>
                </a:solidFill>
              </a:rPr>
              <a:t>“[pray] at all times”</a:t>
            </a:r>
            <a:r>
              <a:rPr lang="en-US" sz="6000" b="1" i="1" dirty="0">
                <a:solidFill>
                  <a:schemeClr val="bg1"/>
                </a:solidFill>
              </a:rPr>
              <a:t> </a:t>
            </a:r>
            <a:r>
              <a:rPr lang="en-US" sz="4800" i="1" dirty="0">
                <a:solidFill>
                  <a:schemeClr val="bg1"/>
                </a:solidFill>
              </a:rPr>
              <a:t>Eph 6:18</a:t>
            </a:r>
          </a:p>
          <a:p>
            <a:pPr algn="ctr"/>
            <a:endParaRPr lang="en-US" sz="1600" i="1" dirty="0">
              <a:solidFill>
                <a:schemeClr val="bg1"/>
              </a:solidFill>
            </a:endParaRPr>
          </a:p>
          <a:p>
            <a:pPr algn="ctr"/>
            <a:r>
              <a:rPr lang="en-US" sz="6000" b="1" i="1" dirty="0">
                <a:solidFill>
                  <a:srgbClr val="FFFF00"/>
                </a:solidFill>
              </a:rPr>
              <a:t>“continue earnestly in prayer”</a:t>
            </a:r>
            <a:r>
              <a:rPr lang="en-US" sz="6000" b="1" i="1" dirty="0">
                <a:solidFill>
                  <a:schemeClr val="bg1"/>
                </a:solidFill>
              </a:rPr>
              <a:t> </a:t>
            </a:r>
            <a:r>
              <a:rPr lang="en-US" sz="4800" i="1" dirty="0">
                <a:solidFill>
                  <a:schemeClr val="bg1"/>
                </a:solidFill>
              </a:rPr>
              <a:t>Col. 4:2</a:t>
            </a:r>
            <a:endParaRPr lang="en-US" sz="6000" i="1" dirty="0">
              <a:solidFill>
                <a:srgbClr val="FFFBEF"/>
              </a:solidFill>
            </a:endParaRPr>
          </a:p>
        </p:txBody>
      </p:sp>
    </p:spTree>
    <p:extLst>
      <p:ext uri="{BB962C8B-B14F-4D97-AF65-F5344CB8AC3E}">
        <p14:creationId xmlns:p14="http://schemas.microsoft.com/office/powerpoint/2010/main" val="310371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p:cTn id="13"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7">
                                            <p:txEl>
                                              <p:pRg st="4" end="4"/>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calcmode="lin" valueType="num">
                                      <p:cBhvr>
                                        <p:cTn id="19"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A3C1643D-78B4-4873-A47C-5EAD70B074F6}"/>
              </a:ext>
            </a:extLst>
          </p:cNvPr>
          <p:cNvSpPr txBox="1"/>
          <p:nvPr/>
        </p:nvSpPr>
        <p:spPr>
          <a:xfrm>
            <a:off x="2555631" y="1441938"/>
            <a:ext cx="7080738" cy="3974124"/>
          </a:xfrm>
          <a:prstGeom prst="rect">
            <a:avLst/>
          </a:prstGeom>
        </p:spPr>
        <p:txBody>
          <a:bodyPr vert="horz" lIns="91440" tIns="45720" rIns="91440" bIns="45720" rtlCol="0" anchor="ctr">
            <a:normAutofit fontScale="92500" lnSpcReduction="20000"/>
          </a:bodyPr>
          <a:lstStyle/>
          <a:p>
            <a:pPr algn="ctr">
              <a:lnSpc>
                <a:spcPct val="90000"/>
              </a:lnSpc>
              <a:spcBef>
                <a:spcPct val="0"/>
              </a:spcBef>
              <a:spcAft>
                <a:spcPts val="600"/>
              </a:spcAft>
            </a:pPr>
            <a:r>
              <a:rPr lang="en-US" sz="7200" b="1" cap="all" dirty="0">
                <a:solidFill>
                  <a:srgbClr val="C91915"/>
                </a:solidFill>
                <a:effectLst>
                  <a:outerShdw blurRad="38100" dist="38100" dir="2700000" algn="tl">
                    <a:srgbClr val="000000">
                      <a:alpha val="43137"/>
                    </a:srgbClr>
                  </a:outerShdw>
                </a:effectLst>
                <a:ea typeface="+mj-ea"/>
                <a:cs typeface="+mj-cs"/>
              </a:rPr>
              <a:t>Devotion to prayer means that prayer is not viewed as a trivial endeavor</a:t>
            </a:r>
          </a:p>
        </p:txBody>
      </p:sp>
    </p:spTree>
    <p:extLst>
      <p:ext uri="{BB962C8B-B14F-4D97-AF65-F5344CB8AC3E}">
        <p14:creationId xmlns:p14="http://schemas.microsoft.com/office/powerpoint/2010/main" val="39481671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459415" y="0"/>
            <a:ext cx="11273170" cy="6001643"/>
          </a:xfrm>
          <a:prstGeom prst="rect">
            <a:avLst/>
          </a:prstGeom>
          <a:noFill/>
        </p:spPr>
        <p:txBody>
          <a:bodyPr wrap="square">
            <a:spAutoFit/>
          </a:bodyPr>
          <a:lstStyle/>
          <a:p>
            <a:pPr algn="ctr"/>
            <a:r>
              <a:rPr lang="en-US" sz="4800" b="1" i="1" dirty="0">
                <a:solidFill>
                  <a:schemeClr val="bg1"/>
                </a:solidFill>
              </a:rPr>
              <a:t>About that time Herod the king laid violent hands on some who belonged to the church… when he saw that it pleased the Jews, he </a:t>
            </a:r>
            <a:r>
              <a:rPr lang="en-US" sz="4800" b="1" i="1" u="sng" dirty="0">
                <a:solidFill>
                  <a:schemeClr val="bg1"/>
                </a:solidFill>
              </a:rPr>
              <a:t>proceeded to arrest Peter</a:t>
            </a:r>
            <a:r>
              <a:rPr lang="en-US" sz="4800" b="1" i="1" dirty="0">
                <a:solidFill>
                  <a:schemeClr val="bg1"/>
                </a:solidFill>
              </a:rPr>
              <a:t> also… when he had </a:t>
            </a:r>
            <a:r>
              <a:rPr lang="en-US" sz="4800" b="1" i="1" u="sng" dirty="0">
                <a:solidFill>
                  <a:schemeClr val="bg1"/>
                </a:solidFill>
              </a:rPr>
              <a:t>seized him</a:t>
            </a:r>
            <a:r>
              <a:rPr lang="en-US" sz="4800" b="1" i="1" dirty="0">
                <a:solidFill>
                  <a:schemeClr val="bg1"/>
                </a:solidFill>
              </a:rPr>
              <a:t>, he </a:t>
            </a:r>
            <a:r>
              <a:rPr lang="en-US" sz="4800" b="1" i="1" u="sng" dirty="0">
                <a:solidFill>
                  <a:schemeClr val="bg1"/>
                </a:solidFill>
              </a:rPr>
              <a:t>put him in prison</a:t>
            </a:r>
            <a:r>
              <a:rPr lang="en-US" sz="4800" b="1" i="1" dirty="0">
                <a:solidFill>
                  <a:schemeClr val="bg1"/>
                </a:solidFill>
              </a:rPr>
              <a:t>… Peter was kept in prison, but </a:t>
            </a:r>
            <a:r>
              <a:rPr lang="en-US" sz="4800" b="1" i="1" dirty="0">
                <a:solidFill>
                  <a:srgbClr val="FFFF00"/>
                </a:solidFill>
              </a:rPr>
              <a:t>earnest prayer </a:t>
            </a:r>
            <a:r>
              <a:rPr lang="en-US" sz="4800" b="1" i="1" dirty="0">
                <a:solidFill>
                  <a:schemeClr val="bg1"/>
                </a:solidFill>
              </a:rPr>
              <a:t>for him was </a:t>
            </a:r>
            <a:r>
              <a:rPr lang="en-US" sz="4800" b="1" i="1" dirty="0">
                <a:solidFill>
                  <a:srgbClr val="FFFF00"/>
                </a:solidFill>
              </a:rPr>
              <a:t>made to God by the church</a:t>
            </a:r>
            <a:r>
              <a:rPr lang="en-US" sz="4800" b="1" i="1" dirty="0">
                <a:solidFill>
                  <a:schemeClr val="bg1"/>
                </a:solidFill>
              </a:rPr>
              <a:t>.</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Acts 12:1-5</a:t>
            </a:r>
            <a:endParaRPr lang="en-US" sz="4400" i="1" dirty="0">
              <a:solidFill>
                <a:srgbClr val="C91915"/>
              </a:solidFill>
            </a:endParaRPr>
          </a:p>
        </p:txBody>
      </p:sp>
    </p:spTree>
    <p:extLst>
      <p:ext uri="{BB962C8B-B14F-4D97-AF65-F5344CB8AC3E}">
        <p14:creationId xmlns:p14="http://schemas.microsoft.com/office/powerpoint/2010/main" val="3792689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369661"/>
            <a:ext cx="10735340" cy="29238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Prayer is a unique privilege.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lvl="0" algn="ctr">
              <a:defRPr/>
            </a:pPr>
            <a:r>
              <a:rPr lang="en-US" sz="5400" b="1" i="1" dirty="0">
                <a:solidFill>
                  <a:srgbClr val="FFFBEF"/>
                </a:solidFill>
              </a:rPr>
              <a:t>“Ask, and it will be given to you…For everyone who asks receives”</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BC92DA7-3A52-400F-BCA2-B1BF825B9717}"/>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Matthew 7:7-8</a:t>
            </a:r>
            <a:endParaRPr lang="en-US" sz="4400" i="1" dirty="0">
              <a:solidFill>
                <a:srgbClr val="C91915"/>
              </a:solidFill>
            </a:endParaRPr>
          </a:p>
        </p:txBody>
      </p:sp>
    </p:spTree>
    <p:extLst>
      <p:ext uri="{BB962C8B-B14F-4D97-AF65-F5344CB8AC3E}">
        <p14:creationId xmlns:p14="http://schemas.microsoft.com/office/powerpoint/2010/main" val="353449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369661"/>
            <a:ext cx="10735340" cy="541686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Prayer is a unique privilege.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lvl="0" algn="ctr">
              <a:defRPr/>
            </a:pPr>
            <a:r>
              <a:rPr lang="en-US" sz="5400" b="1" i="1" dirty="0">
                <a:solidFill>
                  <a:srgbClr val="FFFBEF"/>
                </a:solidFill>
              </a:rPr>
              <a:t>“if we ask anything according to his will, he hears us. And if we know that he hears us in whatever we ask, we know that we have the requests that we have asked of him”</a:t>
            </a:r>
            <a:endParaRPr kumimoji="0" lang="en-US" sz="5400" b="1" i="1" u="none" strike="noStrike" kern="1200" cap="none" spc="0" normalizeH="0" baseline="0" noProof="0" dirty="0">
              <a:ln>
                <a:noFill/>
              </a:ln>
              <a:solidFill>
                <a:srgbClr val="FFFBEF"/>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BC92DA7-3A52-400F-BCA2-B1BF825B9717}"/>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1 John 5:15-16</a:t>
            </a:r>
            <a:endParaRPr lang="en-US" sz="4400" i="1" dirty="0">
              <a:solidFill>
                <a:srgbClr val="C91915"/>
              </a:solidFill>
            </a:endParaRPr>
          </a:p>
        </p:txBody>
      </p:sp>
    </p:spTree>
    <p:extLst>
      <p:ext uri="{BB962C8B-B14F-4D97-AF65-F5344CB8AC3E}">
        <p14:creationId xmlns:p14="http://schemas.microsoft.com/office/powerpoint/2010/main" val="1839158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369661"/>
            <a:ext cx="10735340" cy="29238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FFFF00"/>
                </a:solidFill>
                <a:effectLst/>
                <a:uLnTx/>
                <a:uFillTx/>
                <a:latin typeface="Calibri" panose="020F0502020204030204"/>
                <a:ea typeface="+mn-ea"/>
                <a:cs typeface="+mn-cs"/>
              </a:rPr>
              <a:t>Prayer is a unique privilege.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1" u="none" strike="noStrike" kern="1200" cap="none" spc="0" normalizeH="0" baseline="0" noProof="0" dirty="0">
              <a:ln>
                <a:noFill/>
              </a:ln>
              <a:solidFill>
                <a:srgbClr val="FFFBEF"/>
              </a:solidFill>
              <a:effectLst/>
              <a:uLnTx/>
              <a:uFillTx/>
              <a:latin typeface="Calibri" panose="020F0502020204030204"/>
              <a:ea typeface="+mn-ea"/>
              <a:cs typeface="+mn-cs"/>
            </a:endParaRPr>
          </a:p>
          <a:p>
            <a:pPr lvl="0" algn="ctr">
              <a:defRPr/>
            </a:pPr>
            <a:r>
              <a:rPr lang="en-US" sz="5400" b="1" i="1" dirty="0">
                <a:solidFill>
                  <a:srgbClr val="FFFBEF"/>
                </a:solidFill>
              </a:rPr>
              <a:t>“The effective prayer of a righteous man can accomplish much”</a:t>
            </a:r>
            <a:endParaRPr kumimoji="0" lang="en-US" sz="5400" b="1" i="1" u="none" strike="noStrike" kern="1200" cap="none" spc="0" normalizeH="0" baseline="0" noProof="0" dirty="0">
              <a:ln>
                <a:noFill/>
              </a:ln>
              <a:solidFill>
                <a:srgbClr val="FFFBEF"/>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BC92DA7-3A52-400F-BCA2-B1BF825B9717}"/>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James 5:16</a:t>
            </a:r>
            <a:endParaRPr lang="en-US" sz="4400" i="1" dirty="0">
              <a:solidFill>
                <a:srgbClr val="C91915"/>
              </a:solidFill>
            </a:endParaRPr>
          </a:p>
        </p:txBody>
      </p:sp>
    </p:spTree>
    <p:extLst>
      <p:ext uri="{BB962C8B-B14F-4D97-AF65-F5344CB8AC3E}">
        <p14:creationId xmlns:p14="http://schemas.microsoft.com/office/powerpoint/2010/main" val="370547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728330" y="2050945"/>
            <a:ext cx="1073534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all" spc="0" normalizeH="0" baseline="0" noProof="0" dirty="0">
                <a:ln>
                  <a:noFill/>
                </a:ln>
                <a:solidFill>
                  <a:srgbClr val="FFFF00"/>
                </a:solidFill>
                <a:effectLst/>
                <a:uLnTx/>
                <a:uFillTx/>
                <a:latin typeface="Calibri" panose="020F0502020204030204"/>
              </a:rPr>
              <a:t>Prayer</a:t>
            </a:r>
            <a:r>
              <a:rPr kumimoji="0" lang="en-US" sz="6000" b="1" i="1" u="none" strike="noStrike" kern="1200" cap="all" spc="0" normalizeH="0" baseline="0" noProof="0" dirty="0">
                <a:ln>
                  <a:noFill/>
                </a:ln>
                <a:solidFill>
                  <a:schemeClr val="bg1"/>
                </a:solidFill>
                <a:effectLst/>
                <a:uLnTx/>
                <a:uFillTx/>
                <a:latin typeface="Calibri" panose="020F0502020204030204"/>
              </a:rPr>
              <a:t> is </a:t>
            </a:r>
            <a:r>
              <a:rPr lang="en-US" sz="6000" b="1" i="1" cap="all" dirty="0">
                <a:solidFill>
                  <a:srgbClr val="FFFF00"/>
                </a:solidFill>
                <a:latin typeface="Calibri" panose="020F0502020204030204"/>
              </a:rPr>
              <a:t>POWERFUL…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6000" b="1" i="1" cap="all" dirty="0">
                <a:solidFill>
                  <a:schemeClr val="bg1"/>
                </a:solidFill>
                <a:latin typeface="Calibri" panose="020F0502020204030204"/>
              </a:rPr>
              <a:t>not inconsequential.</a:t>
            </a:r>
            <a:endParaRPr kumimoji="0" lang="en-US" sz="6000" b="1" i="1" u="none" strike="noStrike" kern="1200" cap="all" spc="0" normalizeH="0" baseline="0" noProof="0" dirty="0">
              <a:ln>
                <a:noFill/>
              </a:ln>
              <a:solidFill>
                <a:schemeClr val="bg1"/>
              </a:solidFill>
              <a:effectLst/>
              <a:uLnTx/>
              <a:uFillTx/>
              <a:latin typeface="Calibri" panose="020F0502020204030204"/>
            </a:endParaRP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C91915"/>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BC92DA7-3A52-400F-BCA2-B1BF825B9717}"/>
              </a:ext>
            </a:extLst>
          </p:cNvPr>
          <p:cNvSpPr txBox="1"/>
          <p:nvPr/>
        </p:nvSpPr>
        <p:spPr>
          <a:xfrm>
            <a:off x="-85060" y="6088559"/>
            <a:ext cx="12277060" cy="769441"/>
          </a:xfrm>
          <a:prstGeom prst="rect">
            <a:avLst/>
          </a:prstGeom>
          <a:solidFill>
            <a:schemeClr val="bg1"/>
          </a:solidFill>
        </p:spPr>
        <p:txBody>
          <a:bodyPr wrap="square">
            <a:spAutoFit/>
          </a:bodyPr>
          <a:lstStyle/>
          <a:p>
            <a:pPr algn="r"/>
            <a:endParaRPr lang="en-US" sz="4400" i="1" dirty="0">
              <a:solidFill>
                <a:srgbClr val="C91915"/>
              </a:solidFill>
            </a:endParaRPr>
          </a:p>
        </p:txBody>
      </p:sp>
    </p:spTree>
    <p:extLst>
      <p:ext uri="{BB962C8B-B14F-4D97-AF65-F5344CB8AC3E}">
        <p14:creationId xmlns:p14="http://schemas.microsoft.com/office/powerpoint/2010/main" val="267317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1469213" y="1775638"/>
            <a:ext cx="9168513" cy="2585323"/>
          </a:xfrm>
          <a:prstGeom prst="rect">
            <a:avLst/>
          </a:prstGeom>
          <a:noFill/>
        </p:spPr>
        <p:txBody>
          <a:bodyPr wrap="square">
            <a:spAutoFit/>
          </a:bodyPr>
          <a:lstStyle/>
          <a:p>
            <a:pPr algn="ctr"/>
            <a:r>
              <a:rPr lang="en-US" sz="5400" b="1" i="1" dirty="0">
                <a:solidFill>
                  <a:schemeClr val="bg1"/>
                </a:solidFill>
              </a:rPr>
              <a:t>“There is nothing that makes us love a man so much as prayer for him.”</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William Law</a:t>
            </a:r>
            <a:endParaRPr lang="en-US" sz="4400" i="1" dirty="0">
              <a:solidFill>
                <a:srgbClr val="C91915"/>
              </a:solidFill>
            </a:endParaRPr>
          </a:p>
        </p:txBody>
      </p:sp>
    </p:spTree>
    <p:extLst>
      <p:ext uri="{BB962C8B-B14F-4D97-AF65-F5344CB8AC3E}">
        <p14:creationId xmlns:p14="http://schemas.microsoft.com/office/powerpoint/2010/main" val="24273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889887" y="1711843"/>
            <a:ext cx="10412225" cy="2585323"/>
          </a:xfrm>
          <a:prstGeom prst="rect">
            <a:avLst/>
          </a:prstGeom>
          <a:noFill/>
        </p:spPr>
        <p:txBody>
          <a:bodyPr wrap="square">
            <a:spAutoFit/>
          </a:bodyPr>
          <a:lstStyle/>
          <a:p>
            <a:pPr algn="ctr"/>
            <a:r>
              <a:rPr lang="en-US" sz="5400" b="1" i="1" dirty="0">
                <a:solidFill>
                  <a:schemeClr val="bg1"/>
                </a:solidFill>
              </a:rPr>
              <a:t>“I had rather stand against the cannons of the wicked than against the prayers of the righteous.”</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Thomas Lye</a:t>
            </a:r>
            <a:endParaRPr lang="en-US" sz="4400" i="1" dirty="0">
              <a:solidFill>
                <a:srgbClr val="C91915"/>
              </a:solidFill>
            </a:endParaRPr>
          </a:p>
        </p:txBody>
      </p:sp>
    </p:spTree>
    <p:extLst>
      <p:ext uri="{BB962C8B-B14F-4D97-AF65-F5344CB8AC3E}">
        <p14:creationId xmlns:p14="http://schemas.microsoft.com/office/powerpoint/2010/main" val="315940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1241059" y="1839433"/>
            <a:ext cx="9624822" cy="2585323"/>
          </a:xfrm>
          <a:prstGeom prst="rect">
            <a:avLst/>
          </a:prstGeom>
          <a:noFill/>
        </p:spPr>
        <p:txBody>
          <a:bodyPr wrap="square">
            <a:spAutoFit/>
          </a:bodyPr>
          <a:lstStyle/>
          <a:p>
            <a:pPr algn="ctr"/>
            <a:r>
              <a:rPr lang="en-US" sz="5400" b="1" i="1" dirty="0">
                <a:solidFill>
                  <a:schemeClr val="bg1"/>
                </a:solidFill>
              </a:rPr>
              <a:t>“Prayer will make a man cease from sin, or sin will entice a man to cease from prayer.”</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John </a:t>
            </a:r>
            <a:r>
              <a:rPr lang="en-US" sz="4400" b="1" i="1" dirty="0" err="1">
                <a:solidFill>
                  <a:srgbClr val="C91915"/>
                </a:solidFill>
              </a:rPr>
              <a:t>Bunyon</a:t>
            </a:r>
            <a:endParaRPr lang="en-US" sz="4400" i="1" dirty="0">
              <a:solidFill>
                <a:srgbClr val="C91915"/>
              </a:solidFill>
            </a:endParaRPr>
          </a:p>
        </p:txBody>
      </p:sp>
    </p:spTree>
    <p:extLst>
      <p:ext uri="{BB962C8B-B14F-4D97-AF65-F5344CB8AC3E}">
        <p14:creationId xmlns:p14="http://schemas.microsoft.com/office/powerpoint/2010/main" val="4287440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515679" y="1786270"/>
            <a:ext cx="11075581" cy="2585323"/>
          </a:xfrm>
          <a:prstGeom prst="rect">
            <a:avLst/>
          </a:prstGeom>
          <a:noFill/>
        </p:spPr>
        <p:txBody>
          <a:bodyPr wrap="square">
            <a:spAutoFit/>
          </a:bodyPr>
          <a:lstStyle/>
          <a:p>
            <a:pPr algn="ctr"/>
            <a:r>
              <a:rPr lang="en-US" sz="5400" b="1" i="1" dirty="0">
                <a:solidFill>
                  <a:schemeClr val="bg1"/>
                </a:solidFill>
              </a:rPr>
              <a:t>“You can do more than pray, after you have prayed, but you cannot do more than pray until you have prayed.”</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John </a:t>
            </a:r>
            <a:r>
              <a:rPr lang="en-US" sz="4400" b="1" i="1" dirty="0" err="1">
                <a:solidFill>
                  <a:srgbClr val="C91915"/>
                </a:solidFill>
              </a:rPr>
              <a:t>Bunyon</a:t>
            </a:r>
            <a:endParaRPr lang="en-US" sz="4400" i="1" dirty="0">
              <a:solidFill>
                <a:srgbClr val="C91915"/>
              </a:solidFill>
            </a:endParaRPr>
          </a:p>
        </p:txBody>
      </p:sp>
    </p:spTree>
    <p:extLst>
      <p:ext uri="{BB962C8B-B14F-4D97-AF65-F5344CB8AC3E}">
        <p14:creationId xmlns:p14="http://schemas.microsoft.com/office/powerpoint/2010/main" val="4294334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8276" y="0"/>
            <a:ext cx="12183724" cy="6001643"/>
          </a:xfrm>
          <a:prstGeom prst="rect">
            <a:avLst/>
          </a:prstGeom>
          <a:noFill/>
        </p:spPr>
        <p:txBody>
          <a:bodyPr wrap="square">
            <a:spAutoFit/>
          </a:bodyPr>
          <a:lstStyle/>
          <a:p>
            <a:pPr algn="ctr"/>
            <a:r>
              <a:rPr lang="en-US" sz="4800" b="1" i="1" dirty="0">
                <a:solidFill>
                  <a:schemeClr val="bg1"/>
                </a:solidFill>
              </a:rPr>
              <a:t>“When we rely upon organization, we get what organization can do; when we rely upon education, we get what education can do; when we rely upon eloquence, we get what eloquence can do, and so on. Nor am I disposed to undervalue any of these things in their proper place, but when we rely upon prayer, we get what God can do.”</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A.C. Dixon</a:t>
            </a:r>
            <a:endParaRPr lang="en-US" sz="4400" i="1" dirty="0">
              <a:solidFill>
                <a:srgbClr val="C91915"/>
              </a:solidFill>
            </a:endParaRPr>
          </a:p>
        </p:txBody>
      </p:sp>
    </p:spTree>
    <p:extLst>
      <p:ext uri="{BB962C8B-B14F-4D97-AF65-F5344CB8AC3E}">
        <p14:creationId xmlns:p14="http://schemas.microsoft.com/office/powerpoint/2010/main" val="60136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3C1643D-78B4-4873-A47C-5EAD70B074F6}"/>
              </a:ext>
            </a:extLst>
          </p:cNvPr>
          <p:cNvSpPr txBox="1"/>
          <p:nvPr/>
        </p:nvSpPr>
        <p:spPr>
          <a:xfrm>
            <a:off x="2555631" y="1441938"/>
            <a:ext cx="7080738" cy="397412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7200" b="1" i="0" u="none" strike="noStrike" kern="1200" cap="all" spc="0" normalizeH="0" baseline="0" noProof="0" dirty="0">
                <a:ln>
                  <a:noFill/>
                </a:ln>
                <a:solidFill>
                  <a:srgbClr val="C91915"/>
                </a:solidFill>
                <a:effectLst>
                  <a:outerShdw blurRad="38100" dist="38100" dir="2700000" algn="tl">
                    <a:srgbClr val="000000">
                      <a:alpha val="43137"/>
                    </a:srgbClr>
                  </a:outerShdw>
                </a:effectLst>
                <a:uLnTx/>
                <a:uFillTx/>
                <a:latin typeface="Calibri" panose="020F0502020204030204"/>
                <a:ea typeface="+mn-ea"/>
                <a:cs typeface="+mn-cs"/>
              </a:rPr>
              <a:t>“they devoted themselves to.” </a:t>
            </a:r>
          </a:p>
        </p:txBody>
      </p:sp>
    </p:spTree>
    <p:extLst>
      <p:ext uri="{BB962C8B-B14F-4D97-AF65-F5344CB8AC3E}">
        <p14:creationId xmlns:p14="http://schemas.microsoft.com/office/powerpoint/2010/main" val="10840938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66688"/>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10167-B0E3-4BEF-9D1A-EA61D4AB3E90}"/>
              </a:ext>
            </a:extLst>
          </p:cNvPr>
          <p:cNvSpPr txBox="1"/>
          <p:nvPr/>
        </p:nvSpPr>
        <p:spPr>
          <a:xfrm>
            <a:off x="604887" y="1102392"/>
            <a:ext cx="10982227" cy="3785652"/>
          </a:xfrm>
          <a:prstGeom prst="rect">
            <a:avLst/>
          </a:prstGeom>
          <a:noFill/>
        </p:spPr>
        <p:txBody>
          <a:bodyPr wrap="square">
            <a:spAutoFit/>
          </a:bodyPr>
          <a:lstStyle/>
          <a:p>
            <a:pPr algn="ctr"/>
            <a:r>
              <a:rPr lang="en-US" sz="6000" b="1" i="1" dirty="0">
                <a:solidFill>
                  <a:schemeClr val="bg1"/>
                </a:solidFill>
              </a:rPr>
              <a:t>“And they </a:t>
            </a:r>
            <a:r>
              <a:rPr lang="en-US" sz="6000" b="1" i="1" dirty="0">
                <a:solidFill>
                  <a:srgbClr val="FFFF00"/>
                </a:solidFill>
              </a:rPr>
              <a:t>devoted themselves</a:t>
            </a:r>
            <a:r>
              <a:rPr lang="en-US" sz="6000" b="1" i="1" dirty="0">
                <a:solidFill>
                  <a:schemeClr val="bg1"/>
                </a:solidFill>
              </a:rPr>
              <a:t> to the </a:t>
            </a:r>
            <a:r>
              <a:rPr lang="en-US" sz="6000" b="1" i="1" dirty="0">
                <a:solidFill>
                  <a:srgbClr val="FFFF00"/>
                </a:solidFill>
              </a:rPr>
              <a:t>apostles' teaching </a:t>
            </a:r>
            <a:r>
              <a:rPr lang="en-US" sz="6000" b="1" i="1" dirty="0">
                <a:solidFill>
                  <a:schemeClr val="bg1"/>
                </a:solidFill>
              </a:rPr>
              <a:t>and the </a:t>
            </a:r>
            <a:r>
              <a:rPr lang="en-US" sz="6000" b="1" i="1" dirty="0">
                <a:solidFill>
                  <a:srgbClr val="FFFF00"/>
                </a:solidFill>
              </a:rPr>
              <a:t>fellowship</a:t>
            </a:r>
            <a:r>
              <a:rPr lang="en-US" sz="6000" b="1" i="1" dirty="0">
                <a:solidFill>
                  <a:schemeClr val="bg1"/>
                </a:solidFill>
              </a:rPr>
              <a:t>, to the </a:t>
            </a:r>
            <a:r>
              <a:rPr lang="en-US" sz="6000" b="1" i="1" dirty="0">
                <a:solidFill>
                  <a:srgbClr val="FFFF00"/>
                </a:solidFill>
              </a:rPr>
              <a:t>breaking of bread </a:t>
            </a:r>
            <a:r>
              <a:rPr lang="en-US" sz="6000" b="1" i="1" dirty="0">
                <a:solidFill>
                  <a:schemeClr val="bg1"/>
                </a:solidFill>
              </a:rPr>
              <a:t>and the </a:t>
            </a:r>
            <a:r>
              <a:rPr lang="en-US" sz="6000" b="1" i="1" dirty="0">
                <a:solidFill>
                  <a:srgbClr val="FFFF00"/>
                </a:solidFill>
              </a:rPr>
              <a:t>prayers</a:t>
            </a:r>
            <a:r>
              <a:rPr lang="en-US" sz="6000" b="1" i="1" dirty="0">
                <a:solidFill>
                  <a:schemeClr val="bg1"/>
                </a:solidFill>
              </a:rPr>
              <a:t>.”</a:t>
            </a:r>
          </a:p>
        </p:txBody>
      </p:sp>
      <p:sp>
        <p:nvSpPr>
          <p:cNvPr id="9" name="TextBox 8">
            <a:extLst>
              <a:ext uri="{FF2B5EF4-FFF2-40B4-BE49-F238E27FC236}">
                <a16:creationId xmlns:a16="http://schemas.microsoft.com/office/drawing/2014/main" id="{E85D60BE-DEA4-4E21-8D72-A6C37E5B97C0}"/>
              </a:ext>
            </a:extLst>
          </p:cNvPr>
          <p:cNvSpPr txBox="1"/>
          <p:nvPr/>
        </p:nvSpPr>
        <p:spPr>
          <a:xfrm>
            <a:off x="-85060" y="6088559"/>
            <a:ext cx="12277060" cy="769441"/>
          </a:xfrm>
          <a:prstGeom prst="rect">
            <a:avLst/>
          </a:prstGeom>
          <a:solidFill>
            <a:schemeClr val="bg1"/>
          </a:solidFill>
        </p:spPr>
        <p:txBody>
          <a:bodyPr wrap="square">
            <a:spAutoFit/>
          </a:bodyPr>
          <a:lstStyle/>
          <a:p>
            <a:pPr algn="r"/>
            <a:r>
              <a:rPr lang="en-US" sz="4400" b="1" i="1" dirty="0">
                <a:solidFill>
                  <a:srgbClr val="C91915"/>
                </a:solidFill>
              </a:rPr>
              <a:t>– Acts 2:42</a:t>
            </a:r>
            <a:endParaRPr lang="en-US" sz="4400" i="1" dirty="0">
              <a:solidFill>
                <a:srgbClr val="C91915"/>
              </a:solidFill>
            </a:endParaRPr>
          </a:p>
        </p:txBody>
      </p:sp>
    </p:spTree>
    <p:extLst>
      <p:ext uri="{BB962C8B-B14F-4D97-AF65-F5344CB8AC3E}">
        <p14:creationId xmlns:p14="http://schemas.microsoft.com/office/powerpoint/2010/main" val="120891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2173</TotalTime>
  <Words>716</Words>
  <Application>Microsoft Office PowerPoint</Application>
  <PresentationFormat>Widescreen</PresentationFormat>
  <Paragraphs>81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Nova 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Brenton</dc:creator>
  <cp:lastModifiedBy>College View church of Christ</cp:lastModifiedBy>
  <cp:revision>31</cp:revision>
  <dcterms:created xsi:type="dcterms:W3CDTF">2021-05-21T22:40:09Z</dcterms:created>
  <dcterms:modified xsi:type="dcterms:W3CDTF">2022-09-20T22:59:38Z</dcterms:modified>
</cp:coreProperties>
</file>