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5" r:id="rId3"/>
    <p:sldId id="261" r:id="rId4"/>
    <p:sldId id="295" r:id="rId5"/>
    <p:sldId id="296" r:id="rId6"/>
    <p:sldId id="297" r:id="rId7"/>
    <p:sldId id="275" r:id="rId8"/>
    <p:sldId id="298" r:id="rId9"/>
    <p:sldId id="274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1" r:id="rId22"/>
    <p:sldId id="312" r:id="rId23"/>
    <p:sldId id="31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066688"/>
    <a:srgbClr val="C919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02FB8-978C-432B-8B3A-81FAF3A3379F}" v="1" dt="2022-09-18T16:10:42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6D502FB8-978C-432B-8B3A-81FAF3A3379F}"/>
    <pc:docChg chg="addSld modSld">
      <pc:chgData name="College View church of Christ" userId="66daf72c15de8306" providerId="LiveId" clId="{6D502FB8-978C-432B-8B3A-81FAF3A3379F}" dt="2022-09-21T22:52:57.868" v="45" actId="20577"/>
      <pc:docMkLst>
        <pc:docMk/>
      </pc:docMkLst>
      <pc:sldChg chg="modSp mod">
        <pc:chgData name="College View church of Christ" userId="66daf72c15de8306" providerId="LiveId" clId="{6D502FB8-978C-432B-8B3A-81FAF3A3379F}" dt="2022-09-21T22:50:32.037" v="2" actId="20577"/>
        <pc:sldMkLst>
          <pc:docMk/>
          <pc:sldMk cId="1433525634" sldId="297"/>
        </pc:sldMkLst>
        <pc:spChg chg="mod">
          <ac:chgData name="College View church of Christ" userId="66daf72c15de8306" providerId="LiveId" clId="{6D502FB8-978C-432B-8B3A-81FAF3A3379F}" dt="2022-09-21T22:50:32.037" v="2" actId="20577"/>
          <ac:spMkLst>
            <pc:docMk/>
            <pc:sldMk cId="1433525634" sldId="297"/>
            <ac:spMk id="9" creationId="{E85D60BE-DEA4-4E21-8D72-A6C37E5B97C0}"/>
          </ac:spMkLst>
        </pc:spChg>
      </pc:sldChg>
      <pc:sldChg chg="modSp mod">
        <pc:chgData name="College View church of Christ" userId="66daf72c15de8306" providerId="LiveId" clId="{6D502FB8-978C-432B-8B3A-81FAF3A3379F}" dt="2022-09-21T22:52:57.868" v="45" actId="20577"/>
        <pc:sldMkLst>
          <pc:docMk/>
          <pc:sldMk cId="3647065965" sldId="315"/>
        </pc:sldMkLst>
        <pc:spChg chg="mod">
          <ac:chgData name="College View church of Christ" userId="66daf72c15de8306" providerId="LiveId" clId="{6D502FB8-978C-432B-8B3A-81FAF3A3379F}" dt="2022-09-21T22:52:57.868" v="45" actId="20577"/>
          <ac:spMkLst>
            <pc:docMk/>
            <pc:sldMk cId="3647065965" sldId="315"/>
            <ac:spMk id="5" creationId="{99CA6865-0F38-4E4E-9232-165DCC8CB45D}"/>
          </ac:spMkLst>
        </pc:spChg>
      </pc:sldChg>
      <pc:sldChg chg="new setBg">
        <pc:chgData name="College View church of Christ" userId="66daf72c15de8306" providerId="LiveId" clId="{6D502FB8-978C-432B-8B3A-81FAF3A3379F}" dt="2022-09-18T16:10:42.802" v="1"/>
        <pc:sldMkLst>
          <pc:docMk/>
          <pc:sldMk cId="3790963659" sldId="3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2160-471E-4757-B987-2E6AAAE75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DBE3A-ADEC-49A4-A33B-C1B10A528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DC3FD-ADBD-4647-B3C2-8E97A4F5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41E4-C7C4-49AB-85E9-E021395A3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48F5E-B435-40C8-82AF-B13B2DFD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8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89AF-D787-498F-B2CC-27193714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2A0C9-E42E-4D4D-9E40-28AD3F55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49B5E-5B2E-4EB4-9958-2261FDE2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F034C-7050-45DE-94B9-7AEA14F9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1E914-8E8E-4FE4-8316-A8FAD486B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C0AF2-57B7-404D-8117-413FF69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4DA91-81DE-4AFC-9ADD-9246288AF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2D982-89EF-4F2C-A7E9-17E42C28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986E-1284-46E6-B56E-B39B2301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C2454-ED5E-430E-ADF9-B25DB0605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6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BFC1-9236-4B93-9919-36EFD7C8B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747BD-94EE-481C-B7BC-B7B8F3D1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A7DA2-C057-4824-969F-059C328E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D3E8D-8E18-465A-A113-88B2713D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25C04-858A-44D2-9046-3F7FCF3F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FDC6-D1E5-43C3-98EF-F986EE2B3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F660-4B92-4E31-9060-BC8C67D3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87D3E-9086-4382-95F3-A217FDA3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F5AC1-261C-48C1-A3C5-A785D3CF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E26E9-330E-494F-B72D-DA047AD7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54E1-B123-4378-BF9D-1522A4EB5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0E0E5-CAFE-4406-9D5D-B236AE4E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B8E1C-89BB-4392-9166-A5AB38E8D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BF8EF-1B92-4BA1-BBA7-AFA49F19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D1117-4104-4A6F-8FDA-9A8E3CBF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44C72-BF16-4905-9B3B-3E8842E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D845-FD49-4656-BED0-CD180D1A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D1B0C-94A1-4E78-8A34-B42A9013F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E6A70-0416-4D39-A072-ED94207A8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2BF75-45C6-4D68-B57D-B812777EC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B538F-04A7-4334-9ED2-52F28F3AB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CABAF-A87A-4B31-AE09-FE22BB6C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3A216-2E86-4BE0-959C-EAF00F35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7DDBF-B88D-4E0A-A0C0-32CBDC64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8BC7-EDC9-46E2-9FC8-A6F0EBE0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B88419-906D-4AB3-9173-3591CB1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97E3F-4A7B-413F-8C40-D94F51B36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3E44B-5827-475A-8309-73DAF121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2A4FC0-3B51-4A0E-A806-1BB80155B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7F76F-1F36-4E55-8076-3F1D3E91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C5A04-7C63-4BFD-95A3-4B1BA919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187A-870D-4F64-B1A3-3C753430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692BE-9D3A-4C76-9D46-9D4B7C896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B0AFC-1F0B-48BD-8D2A-52468147C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7B0F7-C94B-4B3E-B657-7F5F02B6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08720-5F61-412B-8346-7CB1F320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88899-B16E-43B8-9E8C-E0467BFE6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7CC8-CAE4-4E0D-BE7E-BC7437B1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2DFB9-B6EC-499E-AB9B-0A9C1BEB2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2F7BA-D8BE-436F-A677-F0AD487C2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B01C4-A53B-43D3-B35E-EEC26D5E9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07E82-D660-468A-9C1F-F3B7FBA0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1DAC5-5C41-4238-8F95-54A3A449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8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79742-0D07-4876-9370-C2B64D05D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9F88D-2A19-4200-9048-A029DC57D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BA217-12DC-4B96-A17A-80B302CA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8297-6E94-4485-BEED-8D4E50EB6CA5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C4F27-F6B8-471B-9009-2324F5588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9D2BE-7A7B-4262-85DE-90B0BFFF6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C9DD-0887-49AF-B410-F043AE28F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ACA2-D201-242C-5522-35FD1F4BF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B37EF-3DE2-5EDF-65DD-0A2717878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6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68438" y="1601806"/>
            <a:ext cx="1125512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never stopped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teaching and proclaiming the good news that Jesus is the Messiah”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48812-DF54-4B38-A563-EA59CA1E8026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Acts 5:42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50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661278" y="1304574"/>
            <a:ext cx="1086944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First Century Christians demonstrated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 involvement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evangelistic assignment that Christ gave them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00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643328" y="1185263"/>
            <a:ext cx="6905343" cy="484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they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desired</a:t>
            </a: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to be together as much as possible for the purpose of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fellowship</a:t>
            </a: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encouragement</a:t>
            </a:r>
          </a:p>
        </p:txBody>
      </p:sp>
    </p:spTree>
    <p:extLst>
      <p:ext uri="{BB962C8B-B14F-4D97-AF65-F5344CB8AC3E}">
        <p14:creationId xmlns:p14="http://schemas.microsoft.com/office/powerpoint/2010/main" val="238512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661278" y="743100"/>
            <a:ext cx="1086944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long after the church was instituted,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apostles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were collectively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arrested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imprisoned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beaten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preaching and teaching in the name of Jesus.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13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879580" y="799701"/>
            <a:ext cx="1017343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great persecution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church in Jerusalem”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i="1" dirty="0">
              <a:solidFill>
                <a:srgbClr val="FFFBEF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Scattered throughout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…“the regions of Judea and Samaria”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48812-DF54-4B38-A563-EA59CA1E8026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lang="en-US" sz="4400" b="1" i="1" dirty="0">
                <a:solidFill>
                  <a:srgbClr val="C91915"/>
                </a:solidFill>
                <a:latin typeface="Calibri" panose="020F0502020204030204"/>
              </a:rPr>
              <a:t>Acts 8:2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3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1188891" y="1288532"/>
            <a:ext cx="981421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the early church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endured frequent persecution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they found themselves in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of frequent encouragement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25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836498" y="735533"/>
            <a:ext cx="1043010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encourage one another day after day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as long as it is still called ‘Today,’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that none of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will be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hardened by the deceitfulness of sin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BE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48812-DF54-4B38-A563-EA59CA1E8026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Hebrews 3:13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1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1188891" y="727058"/>
            <a:ext cx="98142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 need to gain from the First Century Christians is the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 for ever increasing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involvement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interaction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</a:t>
            </a: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participation in the church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5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894791" y="0"/>
            <a:ext cx="1040241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note of the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frequency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how they were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involved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church related activities.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i="1" dirty="0">
              <a:solidFill>
                <a:prstClr val="white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what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bearing their example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should have on Christians today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73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360948" y="256674"/>
            <a:ext cx="11470104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Never forget that </a:t>
            </a:r>
            <a:r>
              <a:rPr lang="en-US" sz="6000" b="1" i="1" dirty="0">
                <a:solidFill>
                  <a:srgbClr val="FFFF00"/>
                </a:solidFill>
              </a:rPr>
              <a:t>discipleship</a:t>
            </a:r>
            <a:r>
              <a:rPr lang="en-US" sz="6000" b="1" i="1" dirty="0">
                <a:solidFill>
                  <a:prstClr val="white"/>
                </a:solidFill>
              </a:rPr>
              <a:t> is described as a </a:t>
            </a:r>
            <a:r>
              <a:rPr lang="en-US" sz="6000" b="1" i="1" dirty="0">
                <a:solidFill>
                  <a:srgbClr val="FFFF00"/>
                </a:solidFill>
              </a:rPr>
              <a:t>daily responsibility.</a:t>
            </a:r>
            <a:endParaRPr lang="en-US" sz="4000" b="1" i="1" dirty="0">
              <a:solidFill>
                <a:srgbClr val="FFFF00"/>
              </a:solidFill>
              <a:latin typeface="Calibri" panose="020F0502020204030204"/>
            </a:endParaRPr>
          </a:p>
          <a:p>
            <a:pPr lvl="0" algn="ctr">
              <a:defRPr/>
            </a:pPr>
            <a:endParaRPr lang="en-US" sz="5400" b="1" i="1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“If anyone wishes to come after Me, he </a:t>
            </a:r>
            <a:r>
              <a:rPr lang="en-US" sz="6000" b="1" i="1" dirty="0">
                <a:solidFill>
                  <a:srgbClr val="FFFF00"/>
                </a:solidFill>
              </a:rPr>
              <a:t>must</a:t>
            </a:r>
            <a:r>
              <a:rPr lang="en-US" sz="6000" b="1" i="1" dirty="0">
                <a:solidFill>
                  <a:prstClr val="white"/>
                </a:solidFill>
              </a:rPr>
              <a:t> </a:t>
            </a:r>
            <a:r>
              <a:rPr lang="en-US" sz="6000" b="1" i="1" dirty="0">
                <a:solidFill>
                  <a:srgbClr val="FFFF00"/>
                </a:solidFill>
              </a:rPr>
              <a:t>deny himself</a:t>
            </a:r>
            <a:r>
              <a:rPr lang="en-US" sz="6000" b="1" i="1" dirty="0">
                <a:solidFill>
                  <a:prstClr val="white"/>
                </a:solidFill>
              </a:rPr>
              <a:t>, and </a:t>
            </a:r>
            <a:r>
              <a:rPr lang="en-US" sz="6000" b="1" i="1" dirty="0">
                <a:solidFill>
                  <a:srgbClr val="FFFF00"/>
                </a:solidFill>
              </a:rPr>
              <a:t>take up his cross </a:t>
            </a:r>
            <a:r>
              <a:rPr lang="en-US" sz="6000" b="1" i="1" u="sng" dirty="0">
                <a:solidFill>
                  <a:srgbClr val="FFFF00"/>
                </a:solidFill>
              </a:rPr>
              <a:t>daily</a:t>
            </a:r>
            <a:r>
              <a:rPr lang="en-US" sz="6000" b="1" i="1" dirty="0">
                <a:solidFill>
                  <a:srgbClr val="FFFF00"/>
                </a:solidFill>
              </a:rPr>
              <a:t> </a:t>
            </a:r>
            <a:r>
              <a:rPr lang="en-US" sz="6000" b="1" i="1" dirty="0">
                <a:solidFill>
                  <a:prstClr val="white"/>
                </a:solidFill>
              </a:rPr>
              <a:t>and </a:t>
            </a:r>
            <a:r>
              <a:rPr lang="en-US" sz="6000" b="1" i="1" dirty="0">
                <a:solidFill>
                  <a:srgbClr val="FFFF00"/>
                </a:solidFill>
              </a:rPr>
              <a:t>follow Me</a:t>
            </a:r>
            <a:r>
              <a:rPr lang="en-US" sz="6000" b="1" i="1" dirty="0">
                <a:solidFill>
                  <a:prstClr val="white"/>
                </a:solidFill>
              </a:rPr>
              <a:t>.”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D40820-CA22-4323-9566-EA9A41EFB6F8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Luke 9:23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52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MP: Devoted Together | Hope Christian Fellowship">
            <a:extLst>
              <a:ext uri="{FF2B5EF4-FFF2-40B4-BE49-F238E27FC236}">
                <a16:creationId xmlns:a16="http://schemas.microsoft.com/office/drawing/2014/main" id="{EAF7D0DB-C501-4124-BD5D-BE9978C8E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32E1D04C-B6A4-433A-9FD2-9A9451B47797}"/>
              </a:ext>
            </a:extLst>
          </p:cNvPr>
          <p:cNvGrpSpPr/>
          <p:nvPr/>
        </p:nvGrpSpPr>
        <p:grpSpPr>
          <a:xfrm>
            <a:off x="0" y="4054207"/>
            <a:ext cx="12192000" cy="761103"/>
            <a:chOff x="0" y="4054207"/>
            <a:chExt cx="12192000" cy="76110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C3DCE9-5EC8-442B-A37B-043D1DD8F3F8}"/>
                </a:ext>
              </a:extLst>
            </p:cNvPr>
            <p:cNvSpPr txBox="1"/>
            <p:nvPr/>
          </p:nvSpPr>
          <p:spPr>
            <a:xfrm>
              <a:off x="9188068" y="4153360"/>
              <a:ext cx="2346592" cy="661950"/>
            </a:xfrm>
            <a:prstGeom prst="rect">
              <a:avLst/>
            </a:prstGeom>
            <a:solidFill>
              <a:srgbClr val="FFFB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srgbClr val="066688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9CA6865-0F38-4E4E-9232-165DCC8CB45D}"/>
                </a:ext>
              </a:extLst>
            </p:cNvPr>
            <p:cNvSpPr txBox="1"/>
            <p:nvPr/>
          </p:nvSpPr>
          <p:spPr>
            <a:xfrm>
              <a:off x="0" y="4054207"/>
              <a:ext cx="121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66688"/>
                  </a:solidFill>
                  <a:effectLst/>
                  <a:uLnTx/>
                  <a:uFillTx/>
                  <a:latin typeface="Arial Nova Light" panose="020B0304020202020204" pitchFamily="34" charset="0"/>
                  <a:ea typeface="+mn-ea"/>
                  <a:cs typeface="+mn-cs"/>
                </a:rPr>
                <a:t>      TO </a:t>
              </a:r>
              <a:r>
                <a:rPr lang="en-US" sz="2400" b="1" i="1" dirty="0">
                  <a:solidFill>
                    <a:srgbClr val="066688"/>
                  </a:solidFill>
                  <a:latin typeface="Arial Nova Light" panose="020B0304020202020204" pitchFamily="34" charset="0"/>
                </a:rPr>
                <a:t>INVOLVEMENT              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66688"/>
                  </a:solidFill>
                  <a:effectLst/>
                  <a:uLnTx/>
                  <a:uFillTx/>
                  <a:latin typeface="Arial Nova Light" panose="020B0304020202020204" pitchFamily="34" charset="0"/>
                  <a:ea typeface="+mn-ea"/>
                  <a:cs typeface="+mn-cs"/>
                </a:rPr>
                <a:t>                                                                    ACTS 2:42-47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706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854242" y="465221"/>
            <a:ext cx="10483515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more noble-minded </a:t>
            </a:r>
            <a:r>
              <a:rPr lang="en-US" sz="6000" b="1" i="1" dirty="0">
                <a:solidFill>
                  <a:prstClr val="white"/>
                </a:solidFill>
              </a:rPr>
              <a:t>than those in Thessalonica” </a:t>
            </a:r>
          </a:p>
          <a:p>
            <a:pPr lvl="0" algn="ctr">
              <a:defRPr/>
            </a:pPr>
            <a:endParaRPr lang="en-US" sz="3200" b="1" i="1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because they were… </a:t>
            </a:r>
          </a:p>
          <a:p>
            <a:pPr lvl="0" algn="ctr">
              <a:defRPr/>
            </a:pPr>
            <a:endParaRPr lang="en-US" sz="3200" b="1" i="1" dirty="0">
              <a:solidFill>
                <a:prstClr val="white"/>
              </a:solidFill>
            </a:endParaRPr>
          </a:p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examining the Scriptures daily</a:t>
            </a:r>
            <a:r>
              <a:rPr lang="en-US" sz="6000" b="1" i="1" dirty="0">
                <a:solidFill>
                  <a:prstClr val="white"/>
                </a:solidFill>
              </a:rPr>
              <a:t>” </a:t>
            </a:r>
            <a:endParaRPr lang="en-US" sz="5400" b="1" i="1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D40820-CA22-4323-9566-EA9A41EFB6F8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Acts 17:11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3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478906" y="757990"/>
            <a:ext cx="7234187" cy="534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7200" b="1" u="sng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ASK</a:t>
            </a:r>
            <a:r>
              <a:rPr lang="en-US" sz="72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how frequently was the first century church assembling? </a:t>
            </a:r>
            <a:endParaRPr kumimoji="0" lang="en-US" sz="7200" b="1" i="0" u="sng" strike="noStrike" kern="1200" cap="all" spc="0" normalizeH="0" baseline="0" noProof="0" dirty="0">
              <a:ln>
                <a:noFill/>
              </a:ln>
              <a:solidFill>
                <a:srgbClr val="C91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117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478906" y="757990"/>
            <a:ext cx="7234187" cy="5342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7200" b="1" u="sng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ASK</a:t>
            </a:r>
            <a:r>
              <a:rPr lang="en-US" sz="7200" b="1" cap="all" dirty="0"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how frequently were their numbers increasing? </a:t>
            </a:r>
            <a:endParaRPr kumimoji="0" lang="en-US" sz="7200" b="1" i="0" u="sng" strike="noStrike" kern="1200" cap="all" spc="0" normalizeH="0" baseline="0" noProof="0" dirty="0">
              <a:ln>
                <a:noFill/>
              </a:ln>
              <a:solidFill>
                <a:srgbClr val="C919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0117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894791" y="1235242"/>
            <a:ext cx="104024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6000" b="1" i="1" dirty="0">
                <a:solidFill>
                  <a:prstClr val="white"/>
                </a:solidFill>
              </a:rPr>
              <a:t>Was there a correlation between </a:t>
            </a:r>
            <a:r>
              <a:rPr lang="en-US" sz="6000" b="1" i="1" dirty="0">
                <a:solidFill>
                  <a:srgbClr val="FFFF00"/>
                </a:solidFill>
              </a:rPr>
              <a:t>the frequency of their involvement</a:t>
            </a:r>
            <a:r>
              <a:rPr lang="en-US" sz="6000" b="1" i="1" dirty="0">
                <a:solidFill>
                  <a:prstClr val="white"/>
                </a:solidFill>
              </a:rPr>
              <a:t> and </a:t>
            </a:r>
            <a:r>
              <a:rPr lang="en-US" sz="6000" b="1" i="1" dirty="0">
                <a:solidFill>
                  <a:srgbClr val="FFFF00"/>
                </a:solidFill>
              </a:rPr>
              <a:t>the frequency of their growth</a:t>
            </a:r>
            <a:r>
              <a:rPr lang="en-US" sz="6000" b="1" i="1" dirty="0">
                <a:solidFill>
                  <a:prstClr val="white"/>
                </a:solidFill>
              </a:rPr>
              <a:t>?</a:t>
            </a:r>
            <a:endParaRPr kumimoji="0" lang="en-US" sz="6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69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30781" y="1102392"/>
            <a:ext cx="1133043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devoted</a:t>
            </a:r>
            <a:r>
              <a:rPr lang="en-US" sz="6000" b="1" i="1" dirty="0">
                <a:solidFill>
                  <a:schemeClr val="bg1"/>
                </a:solidFill>
              </a:rPr>
              <a:t>…to the </a:t>
            </a:r>
            <a:r>
              <a:rPr lang="en-US" sz="6000" b="1" i="1" u="sng" dirty="0">
                <a:solidFill>
                  <a:schemeClr val="bg1"/>
                </a:solidFill>
              </a:rPr>
              <a:t>apostles’ teaching</a:t>
            </a:r>
            <a:r>
              <a:rPr lang="en-US" sz="6000" b="1" i="1" dirty="0">
                <a:solidFill>
                  <a:schemeClr val="bg1"/>
                </a:solidFill>
              </a:rPr>
              <a:t> and the </a:t>
            </a:r>
            <a:r>
              <a:rPr lang="en-US" sz="6000" b="1" i="1" u="sng" dirty="0">
                <a:solidFill>
                  <a:schemeClr val="bg1"/>
                </a:solidFill>
              </a:rPr>
              <a:t>fellowship</a:t>
            </a:r>
            <a:r>
              <a:rPr lang="en-US" sz="6000" b="1" i="1" dirty="0">
                <a:solidFill>
                  <a:schemeClr val="bg1"/>
                </a:solidFill>
              </a:rPr>
              <a:t>, to the </a:t>
            </a:r>
            <a:r>
              <a:rPr lang="en-US" sz="6000" b="1" i="1" u="sng" dirty="0">
                <a:solidFill>
                  <a:schemeClr val="bg1"/>
                </a:solidFill>
              </a:rPr>
              <a:t>breaking of bread</a:t>
            </a:r>
            <a:r>
              <a:rPr lang="en-US" sz="6000" b="1" i="1" dirty="0">
                <a:solidFill>
                  <a:schemeClr val="bg1"/>
                </a:solidFill>
              </a:rPr>
              <a:t> and to </a:t>
            </a:r>
            <a:r>
              <a:rPr lang="en-US" sz="6000" b="1" i="1" u="sng" dirty="0">
                <a:solidFill>
                  <a:schemeClr val="bg1"/>
                </a:solidFill>
              </a:rPr>
              <a:t>prayers</a:t>
            </a:r>
            <a:r>
              <a:rPr lang="en-US" sz="6000" b="1" i="1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2:46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38802" y="1102392"/>
            <a:ext cx="1131439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every day they continued</a:t>
            </a:r>
            <a:r>
              <a:rPr lang="en-US" sz="6000" b="1" i="1" dirty="0">
                <a:solidFill>
                  <a:schemeClr val="bg1"/>
                </a:solidFill>
              </a:rPr>
              <a:t> to meet together in the </a:t>
            </a:r>
            <a:r>
              <a:rPr lang="en-US" sz="6000" b="1" i="1" u="sng" dirty="0">
                <a:solidFill>
                  <a:schemeClr val="bg1"/>
                </a:solidFill>
              </a:rPr>
              <a:t>temple courts </a:t>
            </a:r>
            <a:r>
              <a:rPr lang="en-US" sz="6000" b="1" i="1" dirty="0">
                <a:solidFill>
                  <a:schemeClr val="bg1"/>
                </a:solidFill>
              </a:rPr>
              <a:t>[and] they </a:t>
            </a:r>
            <a:r>
              <a:rPr lang="en-US" sz="6000" b="1" i="1" u="sng" dirty="0">
                <a:solidFill>
                  <a:schemeClr val="bg1"/>
                </a:solidFill>
              </a:rPr>
              <a:t>broke bread in their homes</a:t>
            </a:r>
            <a:r>
              <a:rPr lang="en-US" sz="6000" b="1" i="1" dirty="0">
                <a:solidFill>
                  <a:schemeClr val="bg1"/>
                </a:solidFill>
              </a:rPr>
              <a:t>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2:46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41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38802" y="685298"/>
            <a:ext cx="1131439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</a:t>
            </a:r>
            <a:r>
              <a:rPr lang="en-US" sz="6000" b="1" i="1" dirty="0">
                <a:solidFill>
                  <a:srgbClr val="FFFF00"/>
                </a:solidFill>
              </a:rPr>
              <a:t>Day after day</a:t>
            </a:r>
            <a:r>
              <a:rPr lang="en-US" sz="6000" b="1" i="1" dirty="0">
                <a:solidFill>
                  <a:schemeClr val="bg1"/>
                </a:solidFill>
              </a:rPr>
              <a:t>, in the </a:t>
            </a:r>
            <a:r>
              <a:rPr lang="en-US" sz="6000" b="1" i="1" u="sng" dirty="0">
                <a:solidFill>
                  <a:schemeClr val="bg1"/>
                </a:solidFill>
              </a:rPr>
              <a:t>temple courts</a:t>
            </a:r>
            <a:r>
              <a:rPr lang="en-US" sz="6000" b="1" i="1" dirty="0">
                <a:solidFill>
                  <a:schemeClr val="bg1"/>
                </a:solidFill>
              </a:rPr>
              <a:t> and from </a:t>
            </a:r>
            <a:r>
              <a:rPr lang="en-US" sz="6000" b="1" i="1" u="sng" dirty="0">
                <a:solidFill>
                  <a:schemeClr val="bg1"/>
                </a:solidFill>
              </a:rPr>
              <a:t>house to house</a:t>
            </a:r>
            <a:r>
              <a:rPr lang="en-US" sz="6000" b="1" i="1" dirty="0">
                <a:solidFill>
                  <a:schemeClr val="bg1"/>
                </a:solidFill>
              </a:rPr>
              <a:t>, they </a:t>
            </a:r>
            <a:r>
              <a:rPr lang="en-US" sz="6000" b="1" i="1" dirty="0">
                <a:solidFill>
                  <a:srgbClr val="FFFF00"/>
                </a:solidFill>
              </a:rPr>
              <a:t>never stopped</a:t>
            </a:r>
            <a:r>
              <a:rPr lang="en-US" sz="6000" b="1" i="1" dirty="0">
                <a:solidFill>
                  <a:schemeClr val="bg1"/>
                </a:solidFill>
              </a:rPr>
              <a:t> </a:t>
            </a:r>
            <a:r>
              <a:rPr lang="en-US" sz="6000" b="1" i="1" u="sng" dirty="0">
                <a:solidFill>
                  <a:schemeClr val="bg1"/>
                </a:solidFill>
              </a:rPr>
              <a:t>teaching</a:t>
            </a:r>
            <a:r>
              <a:rPr lang="en-US" sz="6000" b="1" i="1" dirty="0">
                <a:solidFill>
                  <a:schemeClr val="bg1"/>
                </a:solidFill>
              </a:rPr>
              <a:t> and </a:t>
            </a:r>
            <a:r>
              <a:rPr lang="en-US" sz="6000" b="1" i="1" u="sng" dirty="0">
                <a:solidFill>
                  <a:schemeClr val="bg1"/>
                </a:solidFill>
              </a:rPr>
              <a:t>proclaiming</a:t>
            </a:r>
            <a:r>
              <a:rPr lang="en-US" sz="6000" b="1" i="1" dirty="0">
                <a:solidFill>
                  <a:schemeClr val="bg1"/>
                </a:solidFill>
              </a:rPr>
              <a:t> the good news that Jesus is the Messiah”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Acts 5:42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6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38802" y="1102390"/>
            <a:ext cx="1131439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chemeClr val="bg1"/>
                </a:solidFill>
              </a:rPr>
              <a:t>“he withdrew from [the synagogue] and took the disciples with him, </a:t>
            </a:r>
            <a:r>
              <a:rPr lang="en-US" sz="6000" b="1" i="1" dirty="0">
                <a:solidFill>
                  <a:srgbClr val="FFFF00"/>
                </a:solidFill>
              </a:rPr>
              <a:t>reasoning daily</a:t>
            </a:r>
            <a:r>
              <a:rPr lang="en-US" sz="6000" b="1" i="1" dirty="0">
                <a:solidFill>
                  <a:schemeClr val="bg1"/>
                </a:solidFill>
              </a:rPr>
              <a:t> in the hall of Tyrannus”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4400" b="1" i="1" dirty="0">
                <a:solidFill>
                  <a:srgbClr val="C91915"/>
                </a:solidFill>
              </a:rPr>
              <a:t>– </a:t>
            </a:r>
            <a:r>
              <a:rPr lang="en-US" sz="4400" b="1" i="1">
                <a:solidFill>
                  <a:srgbClr val="C91915"/>
                </a:solidFill>
              </a:rPr>
              <a:t>Acts 19:9</a:t>
            </a:r>
            <a:endParaRPr lang="en-US" sz="4400" i="1" dirty="0">
              <a:solidFill>
                <a:srgbClr val="C919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2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1322556" y="1448953"/>
            <a:ext cx="9586075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i="1" dirty="0">
                <a:solidFill>
                  <a:prstClr val="white"/>
                </a:solidFill>
                <a:latin typeface="Calibri" panose="020F0502020204030204"/>
              </a:rPr>
              <a:t>T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earliest Christians assembled on a “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daily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basis.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why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0" y="6088559"/>
            <a:ext cx="1219200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45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C1643D-78B4-4873-A47C-5EAD70B074F6}"/>
              </a:ext>
            </a:extLst>
          </p:cNvPr>
          <p:cNvSpPr txBox="1"/>
          <p:nvPr/>
        </p:nvSpPr>
        <p:spPr>
          <a:xfrm>
            <a:off x="2643328" y="1185263"/>
            <a:ext cx="6905343" cy="4846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their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relationship</a:t>
            </a: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with God and fulfillment of His mission necessitated their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frequent</a:t>
            </a: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7200" b="1" i="0" u="sng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participation</a:t>
            </a:r>
            <a:r>
              <a:rPr kumimoji="0" lang="en-US" sz="7200" b="1" i="0" u="none" strike="noStrike" kern="1200" cap="all" spc="0" normalizeH="0" baseline="0" noProof="0" dirty="0">
                <a:ln>
                  <a:noFill/>
                </a:ln>
                <a:solidFill>
                  <a:srgbClr val="C919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8955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66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A10167-B0E3-4BEF-9D1A-EA61D4AB3E90}"/>
              </a:ext>
            </a:extLst>
          </p:cNvPr>
          <p:cNvSpPr txBox="1"/>
          <p:nvPr/>
        </p:nvSpPr>
        <p:spPr>
          <a:xfrm>
            <a:off x="468438" y="687408"/>
            <a:ext cx="112551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 day 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they continued to meet together in the temple courts”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i="1" dirty="0">
              <a:solidFill>
                <a:schemeClr val="bg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after day</a:t>
            </a: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in the temple courts and from house to house…”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D60BE-DEA4-4E21-8D72-A6C37E5B97C0}"/>
              </a:ext>
            </a:extLst>
          </p:cNvPr>
          <p:cNvSpPr txBox="1"/>
          <p:nvPr/>
        </p:nvSpPr>
        <p:spPr>
          <a:xfrm>
            <a:off x="-85060" y="6088559"/>
            <a:ext cx="12277060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48812-DF54-4B38-A563-EA59CA1E8026}"/>
              </a:ext>
            </a:extLst>
          </p:cNvPr>
          <p:cNvSpPr txBox="1"/>
          <p:nvPr/>
        </p:nvSpPr>
        <p:spPr>
          <a:xfrm>
            <a:off x="6051550" y="6088558"/>
            <a:ext cx="614045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C9191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Acts 2:46; 5:42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919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92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2200</TotalTime>
  <Words>475</Words>
  <Application>Microsoft Office PowerPoint</Application>
  <PresentationFormat>Widescreen</PresentationFormat>
  <Paragraphs>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Nova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Brenton</dc:creator>
  <cp:lastModifiedBy>College View church of Christ</cp:lastModifiedBy>
  <cp:revision>35</cp:revision>
  <dcterms:created xsi:type="dcterms:W3CDTF">2021-05-21T22:40:09Z</dcterms:created>
  <dcterms:modified xsi:type="dcterms:W3CDTF">2022-09-21T22:53:02Z</dcterms:modified>
</cp:coreProperties>
</file>