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425" r:id="rId2"/>
    <p:sldId id="256" r:id="rId3"/>
    <p:sldId id="403" r:id="rId4"/>
    <p:sldId id="412" r:id="rId5"/>
    <p:sldId id="257" r:id="rId6"/>
    <p:sldId id="265" r:id="rId7"/>
    <p:sldId id="281" r:id="rId8"/>
    <p:sldId id="258" r:id="rId9"/>
    <p:sldId id="267" r:id="rId10"/>
    <p:sldId id="266" r:id="rId11"/>
    <p:sldId id="282" r:id="rId12"/>
    <p:sldId id="259" r:id="rId13"/>
    <p:sldId id="269" r:id="rId14"/>
    <p:sldId id="283" r:id="rId15"/>
    <p:sldId id="260" r:id="rId16"/>
    <p:sldId id="271" r:id="rId17"/>
    <p:sldId id="284" r:id="rId18"/>
    <p:sldId id="261" r:id="rId19"/>
    <p:sldId id="273" r:id="rId20"/>
    <p:sldId id="272" r:id="rId21"/>
    <p:sldId id="410" r:id="rId22"/>
    <p:sldId id="262" r:id="rId23"/>
    <p:sldId id="276" r:id="rId24"/>
    <p:sldId id="275" r:id="rId25"/>
    <p:sldId id="274" r:id="rId26"/>
    <p:sldId id="411" r:id="rId27"/>
    <p:sldId id="264" r:id="rId28"/>
    <p:sldId id="277" r:id="rId29"/>
    <p:sldId id="279" r:id="rId30"/>
    <p:sldId id="413" r:id="rId31"/>
    <p:sldId id="414" r:id="rId32"/>
    <p:sldId id="263" r:id="rId33"/>
    <p:sldId id="280" r:id="rId34"/>
    <p:sldId id="415" r:id="rId35"/>
    <p:sldId id="416" r:id="rId36"/>
    <p:sldId id="278" r:id="rId37"/>
    <p:sldId id="417" r:id="rId38"/>
    <p:sldId id="424" r:id="rId39"/>
    <p:sldId id="422" r:id="rId4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den, Eddie - LCMS Lang. Arts" initials="PE-LLA" lastIdx="1" clrIdx="0">
    <p:extLst>
      <p:ext uri="{19B8F6BF-5375-455C-9EA6-DF929625EA0E}">
        <p15:presenceInfo xmlns:p15="http://schemas.microsoft.com/office/powerpoint/2012/main" userId="S-1-5-21-1840715374-1625779029-1446904402-174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61A5C5-9ABA-4D7B-BFBB-047EE421340C}" v="3" dt="2023-12-10T14:03:06.8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5" d="100"/>
          <a:sy n="65" d="100"/>
        </p:scale>
        <p:origin x="66"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ge View church of Christ" userId="66daf72c15de8306" providerId="LiveId" clId="{1361A5C5-9ABA-4D7B-BFBB-047EE421340C}"/>
    <pc:docChg chg="addSld modSld">
      <pc:chgData name="College View church of Christ" userId="66daf72c15de8306" providerId="LiveId" clId="{1361A5C5-9ABA-4D7B-BFBB-047EE421340C}" dt="2023-12-10T14:03:06.885" v="2"/>
      <pc:docMkLst>
        <pc:docMk/>
      </pc:docMkLst>
      <pc:sldChg chg="new setBg">
        <pc:chgData name="College View church of Christ" userId="66daf72c15de8306" providerId="LiveId" clId="{1361A5C5-9ABA-4D7B-BFBB-047EE421340C}" dt="2023-12-10T14:03:06.885" v="2"/>
        <pc:sldMkLst>
          <pc:docMk/>
          <pc:sldMk cId="2204996104" sldId="42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biblehub.com/greek/2263.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FE3A0-2BB2-6AFB-0F82-733C761EEEA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A3CF3AC-008F-19A2-BA8B-6EF2C2C6B8F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04996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7972645" y="0"/>
            <a:ext cx="4219355" cy="674338"/>
          </a:xfrm>
        </p:spPr>
        <p:txBody>
          <a:bodyPr/>
          <a:lstStyle/>
          <a:p>
            <a:r>
              <a:rPr lang="en-US" dirty="0"/>
              <a:t>Matthew 22:15-22</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627632" y="674338"/>
            <a:ext cx="10369737" cy="6000782"/>
          </a:xfrm>
        </p:spPr>
        <p:txBody>
          <a:bodyPr>
            <a:normAutofit lnSpcReduction="10000"/>
          </a:bodyPr>
          <a:lstStyle/>
          <a:p>
            <a:r>
              <a:rPr lang="en-US" sz="2800" dirty="0">
                <a:latin typeface="Calibri" panose="020F0502020204030204" pitchFamily="34" charset="0"/>
                <a:cs typeface="Calibri" panose="020F0502020204030204" pitchFamily="34" charset="0"/>
              </a:rPr>
              <a:t>We give to earthly powers what is due. Paying taxes is one of the bedrock obligations we as citizens or residents undertake for the services we enjoy in any civilized society. (To be talked about further in Romans 13).</a:t>
            </a:r>
          </a:p>
          <a:p>
            <a:r>
              <a:rPr lang="en-US" sz="2800" b="1" dirty="0">
                <a:solidFill>
                  <a:srgbClr val="7030A0"/>
                </a:solidFill>
                <a:latin typeface="Calibri" panose="020F0502020204030204" pitchFamily="34" charset="0"/>
                <a:cs typeface="Calibri" panose="020F0502020204030204" pitchFamily="34" charset="0"/>
              </a:rPr>
              <a:t>How do we determine when something is due to our God and when it is due to the government?  </a:t>
            </a:r>
          </a:p>
          <a:p>
            <a:r>
              <a:rPr lang="en-US" sz="2800" b="1" u="sng" dirty="0">
                <a:solidFill>
                  <a:srgbClr val="C00000"/>
                </a:solidFill>
                <a:latin typeface="Calibri" panose="020F0502020204030204" pitchFamily="34" charset="0"/>
                <a:cs typeface="Calibri" panose="020F0502020204030204" pitchFamily="34" charset="0"/>
              </a:rPr>
              <a:t>And who determines that? </a:t>
            </a:r>
            <a:r>
              <a:rPr lang="en-US" sz="2800" dirty="0">
                <a:latin typeface="Calibri" panose="020F0502020204030204" pitchFamily="34" charset="0"/>
                <a:cs typeface="Calibri" panose="020F0502020204030204" pitchFamily="34" charset="0"/>
              </a:rPr>
              <a:t>Elders for the flock? Preachers as they give lessons? Or individuals as they make application for themselves?</a:t>
            </a:r>
          </a:p>
          <a:p>
            <a:r>
              <a:rPr lang="en-US" sz="2800" dirty="0">
                <a:latin typeface="Calibri" panose="020F0502020204030204" pitchFamily="34" charset="0"/>
                <a:cs typeface="Calibri" panose="020F0502020204030204" pitchFamily="34" charset="0"/>
              </a:rPr>
              <a:t>What does this passage </a:t>
            </a:r>
            <a:r>
              <a:rPr lang="en-US" sz="2800" b="1" u="sng" dirty="0">
                <a:solidFill>
                  <a:srgbClr val="C00000"/>
                </a:solidFill>
                <a:latin typeface="Calibri" panose="020F0502020204030204" pitchFamily="34" charset="0"/>
                <a:cs typeface="Calibri" panose="020F0502020204030204" pitchFamily="34" charset="0"/>
              </a:rPr>
              <a:t>NOT</a:t>
            </a:r>
            <a:r>
              <a:rPr lang="en-US" sz="2800" dirty="0">
                <a:latin typeface="Calibri" panose="020F0502020204030204" pitchFamily="34" charset="0"/>
                <a:cs typeface="Calibri" panose="020F0502020204030204" pitchFamily="34" charset="0"/>
              </a:rPr>
              <a:t> talk about?</a:t>
            </a:r>
          </a:p>
          <a:p>
            <a:r>
              <a:rPr lang="en-US" sz="2800" dirty="0">
                <a:latin typeface="Calibri" panose="020F0502020204030204" pitchFamily="34" charset="0"/>
                <a:cs typeface="Calibri" panose="020F0502020204030204" pitchFamily="34" charset="0"/>
              </a:rPr>
              <a:t>What happens when the directives from the government do not agree with what God’s commands are?</a:t>
            </a:r>
          </a:p>
          <a:p>
            <a:r>
              <a:rPr lang="en-US" sz="2800" dirty="0">
                <a:latin typeface="Calibri" panose="020F0502020204030204" pitchFamily="34" charset="0"/>
                <a:cs typeface="Calibri" panose="020F0502020204030204" pitchFamily="34" charset="0"/>
              </a:rPr>
              <a:t>We will find out the answer to this question elsewhere I believe.</a:t>
            </a:r>
          </a:p>
        </p:txBody>
      </p:sp>
    </p:spTree>
    <p:extLst>
      <p:ext uri="{BB962C8B-B14F-4D97-AF65-F5344CB8AC3E}">
        <p14:creationId xmlns:p14="http://schemas.microsoft.com/office/powerpoint/2010/main" val="146640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661013"/>
            <a:ext cx="10322804" cy="5894024"/>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and we need to obey what God commands us to do </a:t>
            </a:r>
            <a:r>
              <a:rPr lang="en-US" sz="2800" dirty="0">
                <a:solidFill>
                  <a:schemeClr val="tx1"/>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Matt 17:24-27, 22:15-22</a:t>
            </a: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4583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F5A0F-F5D6-414D-8AC8-1A11A124A46E}"/>
              </a:ext>
            </a:extLst>
          </p:cNvPr>
          <p:cNvSpPr>
            <a:spLocks noGrp="1"/>
          </p:cNvSpPr>
          <p:nvPr>
            <p:ph type="title"/>
          </p:nvPr>
        </p:nvSpPr>
        <p:spPr>
          <a:xfrm>
            <a:off x="9188356" y="0"/>
            <a:ext cx="3003644" cy="752998"/>
          </a:xfrm>
        </p:spPr>
        <p:txBody>
          <a:bodyPr/>
          <a:lstStyle/>
          <a:p>
            <a:r>
              <a:rPr lang="en-US" dirty="0"/>
              <a:t>Acts 5:27-32</a:t>
            </a:r>
          </a:p>
        </p:txBody>
      </p:sp>
      <p:sp>
        <p:nvSpPr>
          <p:cNvPr id="3" name="Content Placeholder 2">
            <a:extLst>
              <a:ext uri="{FF2B5EF4-FFF2-40B4-BE49-F238E27FC236}">
                <a16:creationId xmlns:a16="http://schemas.microsoft.com/office/drawing/2014/main" id="{02631482-E621-49BF-B434-30BC295F85DE}"/>
              </a:ext>
            </a:extLst>
          </p:cNvPr>
          <p:cNvSpPr>
            <a:spLocks noGrp="1"/>
          </p:cNvSpPr>
          <p:nvPr>
            <p:ph idx="1"/>
          </p:nvPr>
        </p:nvSpPr>
        <p:spPr>
          <a:xfrm>
            <a:off x="363556" y="4175393"/>
            <a:ext cx="11545677" cy="2488827"/>
          </a:xfrm>
        </p:spPr>
        <p:txBody>
          <a:bodyPr>
            <a:normAutofit/>
          </a:bodyPr>
          <a:lstStyle/>
          <a:p>
            <a:r>
              <a:rPr lang="en-US" sz="2800" dirty="0">
                <a:latin typeface="Calibri" panose="020F0502020204030204" pitchFamily="34" charset="0"/>
                <a:cs typeface="Calibri" panose="020F0502020204030204" pitchFamily="34" charset="0"/>
              </a:rPr>
              <a:t>A direct command, by the government, was given to the apostles in verse 28</a:t>
            </a:r>
          </a:p>
        </p:txBody>
      </p:sp>
      <p:sp>
        <p:nvSpPr>
          <p:cNvPr id="4" name="TextBox 3">
            <a:extLst>
              <a:ext uri="{FF2B5EF4-FFF2-40B4-BE49-F238E27FC236}">
                <a16:creationId xmlns:a16="http://schemas.microsoft.com/office/drawing/2014/main" id="{B3D5AFEA-FCC3-4F82-9E6F-7720876567C1}"/>
              </a:ext>
            </a:extLst>
          </p:cNvPr>
          <p:cNvSpPr txBox="1"/>
          <p:nvPr/>
        </p:nvSpPr>
        <p:spPr>
          <a:xfrm>
            <a:off x="108623" y="598762"/>
            <a:ext cx="11974753" cy="3416320"/>
          </a:xfrm>
          <a:prstGeom prst="rect">
            <a:avLst/>
          </a:prstGeom>
          <a:solidFill>
            <a:schemeClr val="accent2">
              <a:lumMod val="60000"/>
              <a:lumOff val="40000"/>
            </a:schemeClr>
          </a:solidFill>
        </p:spPr>
        <p:txBody>
          <a:bodyPr wrap="none" rtlCol="0">
            <a:spAutoFit/>
          </a:bodyPr>
          <a:lstStyle/>
          <a:p>
            <a:pPr algn="ctr"/>
            <a:r>
              <a:rPr lang="en-US" sz="2400" b="1" baseline="30000" dirty="0"/>
              <a:t>27 </a:t>
            </a:r>
            <a:r>
              <a:rPr lang="en-US" sz="2400" dirty="0"/>
              <a:t>And when they had brought them, they set </a:t>
            </a:r>
            <a:r>
              <a:rPr lang="en-US" sz="2400" i="1" dirty="0"/>
              <a:t>them</a:t>
            </a:r>
            <a:r>
              <a:rPr lang="en-US" sz="2400" dirty="0"/>
              <a:t> before the council. And </a:t>
            </a:r>
          </a:p>
          <a:p>
            <a:pPr algn="ctr"/>
            <a:r>
              <a:rPr lang="en-US" sz="2400" dirty="0"/>
              <a:t>the high priest asked them, </a:t>
            </a:r>
            <a:r>
              <a:rPr lang="en-US" sz="2400" b="1" baseline="30000" dirty="0"/>
              <a:t>28 </a:t>
            </a:r>
            <a:r>
              <a:rPr lang="en-US" sz="2400" dirty="0"/>
              <a:t>saying, “Did we not strictly command you not </a:t>
            </a:r>
          </a:p>
          <a:p>
            <a:pPr algn="ctr"/>
            <a:r>
              <a:rPr lang="en-US" sz="2400" dirty="0"/>
              <a:t>to teach in this name? And look, you have filled Jerusalem with your doctrine, </a:t>
            </a:r>
          </a:p>
          <a:p>
            <a:pPr algn="ctr"/>
            <a:r>
              <a:rPr lang="en-US" sz="2400" dirty="0"/>
              <a:t>and intend to bring this Man’s blood on us!” </a:t>
            </a:r>
            <a:r>
              <a:rPr lang="en-US" sz="2400" b="1" baseline="30000" dirty="0"/>
              <a:t>29 </a:t>
            </a:r>
            <a:r>
              <a:rPr lang="en-US" sz="2400" dirty="0"/>
              <a:t>But Peter and the </a:t>
            </a:r>
            <a:r>
              <a:rPr lang="en-US" sz="2400" i="1" dirty="0"/>
              <a:t>other</a:t>
            </a:r>
            <a:r>
              <a:rPr lang="en-US" sz="2400" dirty="0"/>
              <a:t> apostles </a:t>
            </a:r>
          </a:p>
          <a:p>
            <a:pPr algn="ctr"/>
            <a:r>
              <a:rPr lang="en-US" sz="2400" dirty="0"/>
              <a:t>answered and said: “We ought to obey God rather than men. </a:t>
            </a:r>
            <a:r>
              <a:rPr lang="en-US" sz="2400" b="1" baseline="30000" dirty="0"/>
              <a:t>30 </a:t>
            </a:r>
            <a:r>
              <a:rPr lang="en-US" sz="2400" dirty="0"/>
              <a:t>The God of </a:t>
            </a:r>
          </a:p>
          <a:p>
            <a:pPr algn="ctr"/>
            <a:r>
              <a:rPr lang="en-US" sz="2400" dirty="0"/>
              <a:t>our fathers raised up Jesus whom you murdered by hanging on a tree. </a:t>
            </a:r>
            <a:r>
              <a:rPr lang="en-US" sz="2400" b="1" baseline="30000" dirty="0"/>
              <a:t>31 </a:t>
            </a:r>
            <a:r>
              <a:rPr lang="en-US" sz="2400" dirty="0"/>
              <a:t>Him </a:t>
            </a:r>
          </a:p>
          <a:p>
            <a:pPr algn="ctr"/>
            <a:r>
              <a:rPr lang="en-US" sz="2400" dirty="0"/>
              <a:t>God has exalted to His right hand </a:t>
            </a:r>
            <a:r>
              <a:rPr lang="en-US" sz="2400" i="1" dirty="0"/>
              <a:t>to be</a:t>
            </a:r>
            <a:r>
              <a:rPr lang="en-US" sz="2400" dirty="0"/>
              <a:t> Prince and Savior, to give repentance </a:t>
            </a:r>
          </a:p>
          <a:p>
            <a:pPr algn="ctr"/>
            <a:r>
              <a:rPr lang="en-US" sz="2400" dirty="0"/>
              <a:t>to Israel and forgiveness of sins. </a:t>
            </a:r>
            <a:r>
              <a:rPr lang="en-US" sz="2400" b="1" baseline="30000" dirty="0"/>
              <a:t>32 </a:t>
            </a:r>
            <a:r>
              <a:rPr lang="en-US" sz="2400" dirty="0"/>
              <a:t>And we are His witnesses to these things, and </a:t>
            </a:r>
          </a:p>
          <a:p>
            <a:pPr algn="ctr"/>
            <a:r>
              <a:rPr lang="en-US" sz="2400" i="1" dirty="0"/>
              <a:t>so</a:t>
            </a:r>
            <a:r>
              <a:rPr lang="en-US" sz="2400" dirty="0"/>
              <a:t> also </a:t>
            </a:r>
            <a:r>
              <a:rPr lang="en-US" sz="2400" i="1" dirty="0"/>
              <a:t>is</a:t>
            </a:r>
            <a:r>
              <a:rPr lang="en-US" sz="2400" dirty="0"/>
              <a:t> the Holy Spirit whom God has given to those who obey Him.”</a:t>
            </a:r>
          </a:p>
        </p:txBody>
      </p:sp>
      <p:sp>
        <p:nvSpPr>
          <p:cNvPr id="5" name="TextBox 4">
            <a:extLst>
              <a:ext uri="{FF2B5EF4-FFF2-40B4-BE49-F238E27FC236}">
                <a16:creationId xmlns:a16="http://schemas.microsoft.com/office/drawing/2014/main" id="{3972B92B-7023-40FF-9EC7-0A7E040010CE}"/>
              </a:ext>
            </a:extLst>
          </p:cNvPr>
          <p:cNvSpPr txBox="1"/>
          <p:nvPr/>
        </p:nvSpPr>
        <p:spPr>
          <a:xfrm>
            <a:off x="1660140" y="5004307"/>
            <a:ext cx="8952508" cy="830997"/>
          </a:xfrm>
          <a:prstGeom prst="rect">
            <a:avLst/>
          </a:prstGeom>
          <a:solidFill>
            <a:schemeClr val="accent2">
              <a:lumMod val="60000"/>
              <a:lumOff val="40000"/>
            </a:schemeClr>
          </a:solidFill>
        </p:spPr>
        <p:txBody>
          <a:bodyPr wrap="square" rtlCol="0">
            <a:spAutoFit/>
          </a:bodyPr>
          <a:lstStyle/>
          <a:p>
            <a:pPr algn="ctr"/>
            <a:r>
              <a:rPr lang="en-US" sz="2400" dirty="0"/>
              <a:t>“Did we not strictly command you not to teach in this name?</a:t>
            </a:r>
          </a:p>
        </p:txBody>
      </p:sp>
    </p:spTree>
    <p:extLst>
      <p:ext uri="{BB962C8B-B14F-4D97-AF65-F5344CB8AC3E}">
        <p14:creationId xmlns:p14="http://schemas.microsoft.com/office/powerpoint/2010/main" val="327455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9320270" y="0"/>
            <a:ext cx="2871730" cy="674338"/>
          </a:xfrm>
        </p:spPr>
        <p:txBody>
          <a:bodyPr/>
          <a:lstStyle/>
          <a:p>
            <a:r>
              <a:rPr lang="en-US" dirty="0"/>
              <a:t>Acts 5:27-32</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2038120" y="674338"/>
            <a:ext cx="9794216" cy="5790470"/>
          </a:xfrm>
        </p:spPr>
        <p:txBody>
          <a:bodyPr>
            <a:normAutofit/>
          </a:bodyPr>
          <a:lstStyle/>
          <a:p>
            <a:r>
              <a:rPr lang="en-US" sz="2800" dirty="0">
                <a:latin typeface="Calibri" panose="020F0502020204030204" pitchFamily="34" charset="0"/>
                <a:cs typeface="Calibri" panose="020F0502020204030204" pitchFamily="34" charset="0"/>
              </a:rPr>
              <a:t>The apostles answer this statement with something we have not seen thus far in our study of government, God’s commands override any of man’s commands (</a:t>
            </a:r>
            <a:r>
              <a:rPr lang="en-US" sz="2800" b="1" dirty="0">
                <a:latin typeface="Calibri" panose="020F0502020204030204" pitchFamily="34" charset="0"/>
                <a:cs typeface="Calibri" panose="020F0502020204030204" pitchFamily="34" charset="0"/>
              </a:rPr>
              <a:t>V 29</a:t>
            </a:r>
            <a:r>
              <a:rPr lang="en-US" sz="2800" dirty="0">
                <a:latin typeface="Calibri" panose="020F0502020204030204" pitchFamily="34" charset="0"/>
                <a:cs typeface="Calibri" panose="020F0502020204030204" pitchFamily="34" charset="0"/>
              </a:rPr>
              <a:t>):</a:t>
            </a:r>
          </a:p>
          <a:p>
            <a:endParaRPr lang="en-US" sz="28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02D14DA2-FB9F-4E93-B4DD-A4A3737B3A93}"/>
              </a:ext>
            </a:extLst>
          </p:cNvPr>
          <p:cNvSpPr txBox="1"/>
          <p:nvPr/>
        </p:nvSpPr>
        <p:spPr>
          <a:xfrm>
            <a:off x="3735473" y="2113990"/>
            <a:ext cx="6399509" cy="461665"/>
          </a:xfrm>
          <a:prstGeom prst="rect">
            <a:avLst/>
          </a:prstGeom>
          <a:solidFill>
            <a:schemeClr val="accent2">
              <a:lumMod val="60000"/>
              <a:lumOff val="40000"/>
            </a:schemeClr>
          </a:solidFill>
        </p:spPr>
        <p:txBody>
          <a:bodyPr wrap="none" rtlCol="0">
            <a:spAutoFit/>
          </a:bodyPr>
          <a:lstStyle/>
          <a:p>
            <a:r>
              <a:rPr lang="en-US" sz="2400" b="1" dirty="0"/>
              <a:t>“We ought to obey God rather than men</a:t>
            </a:r>
            <a:r>
              <a:rPr lang="en-US" b="1" dirty="0"/>
              <a:t>.”</a:t>
            </a:r>
          </a:p>
        </p:txBody>
      </p:sp>
    </p:spTree>
    <p:extLst>
      <p:ext uri="{BB962C8B-B14F-4D97-AF65-F5344CB8AC3E}">
        <p14:creationId xmlns:p14="http://schemas.microsoft.com/office/powerpoint/2010/main" val="189418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661013"/>
            <a:ext cx="10322804" cy="5894024"/>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and we need to obey what God commands us to do </a:t>
            </a:r>
            <a:r>
              <a:rPr lang="en-US" sz="2800" dirty="0">
                <a:solidFill>
                  <a:schemeClr val="tx1"/>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Matt 17:24-27, 22:15-22; Acts 5:27-32</a:t>
            </a:r>
          </a:p>
          <a:p>
            <a:r>
              <a:rPr lang="en-US" sz="2800" b="1" dirty="0">
                <a:solidFill>
                  <a:srgbClr val="C00000"/>
                </a:solidFill>
                <a:latin typeface="Calibri" panose="020F0502020204030204" pitchFamily="34" charset="0"/>
                <a:cs typeface="Calibri" panose="020F0502020204030204" pitchFamily="34" charset="0"/>
              </a:rPr>
              <a:t>If laws are in direct opposition to God’s laws, we must obey God</a:t>
            </a:r>
            <a:r>
              <a:rPr lang="en-US" sz="2800" dirty="0">
                <a:solidFill>
                  <a:srgbClr val="C00000"/>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 Acts 5:27-32</a:t>
            </a:r>
          </a:p>
        </p:txBody>
      </p:sp>
    </p:spTree>
    <p:extLst>
      <p:ext uri="{BB962C8B-B14F-4D97-AF65-F5344CB8AC3E}">
        <p14:creationId xmlns:p14="http://schemas.microsoft.com/office/powerpoint/2010/main" val="580527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164DF-3155-4FDA-903C-A42738A890CA}"/>
              </a:ext>
            </a:extLst>
          </p:cNvPr>
          <p:cNvSpPr>
            <a:spLocks noGrp="1"/>
          </p:cNvSpPr>
          <p:nvPr>
            <p:ph type="title"/>
          </p:nvPr>
        </p:nvSpPr>
        <p:spPr>
          <a:xfrm>
            <a:off x="9067171" y="0"/>
            <a:ext cx="3124829" cy="752998"/>
          </a:xfrm>
        </p:spPr>
        <p:txBody>
          <a:bodyPr/>
          <a:lstStyle/>
          <a:p>
            <a:r>
              <a:rPr lang="en-US" dirty="0"/>
              <a:t>Acts 16:35-39</a:t>
            </a:r>
          </a:p>
        </p:txBody>
      </p:sp>
      <p:sp>
        <p:nvSpPr>
          <p:cNvPr id="3" name="Content Placeholder 2">
            <a:extLst>
              <a:ext uri="{FF2B5EF4-FFF2-40B4-BE49-F238E27FC236}">
                <a16:creationId xmlns:a16="http://schemas.microsoft.com/office/drawing/2014/main" id="{699C803D-7D83-4CD1-A9B7-EAB12D1CBA59}"/>
              </a:ext>
            </a:extLst>
          </p:cNvPr>
          <p:cNvSpPr>
            <a:spLocks noGrp="1"/>
          </p:cNvSpPr>
          <p:nvPr>
            <p:ph idx="1"/>
          </p:nvPr>
        </p:nvSpPr>
        <p:spPr>
          <a:xfrm>
            <a:off x="268122" y="4206241"/>
            <a:ext cx="11655754" cy="2603776"/>
          </a:xfrm>
        </p:spPr>
        <p:txBody>
          <a:bodyPr>
            <a:normAutofit/>
          </a:bodyPr>
          <a:lstStyle/>
          <a:p>
            <a:r>
              <a:rPr lang="en-US" sz="2800" dirty="0">
                <a:latin typeface="Calibri" panose="020F0502020204030204" pitchFamily="34" charset="0"/>
                <a:cs typeface="Calibri" panose="020F0502020204030204" pitchFamily="34" charset="0"/>
              </a:rPr>
              <a:t>To me, this is a surprise as to how Paul responds to the government officials here. </a:t>
            </a:r>
          </a:p>
          <a:p>
            <a:r>
              <a:rPr lang="en-US" sz="2800" dirty="0">
                <a:latin typeface="Calibri" panose="020F0502020204030204" pitchFamily="34" charset="0"/>
                <a:cs typeface="Calibri" panose="020F0502020204030204" pitchFamily="34" charset="0"/>
              </a:rPr>
              <a:t>I am not 100% sure of the lesson/responsibility here, BUT it is a passage about </a:t>
            </a:r>
            <a:r>
              <a:rPr lang="en-US" sz="2800" b="1" u="sng" dirty="0">
                <a:solidFill>
                  <a:srgbClr val="7030A0"/>
                </a:solidFill>
                <a:latin typeface="Calibri" panose="020F0502020204030204" pitchFamily="34" charset="0"/>
                <a:cs typeface="Calibri" panose="020F0502020204030204" pitchFamily="34" charset="0"/>
              </a:rPr>
              <a:t>our relationship and interaction </a:t>
            </a:r>
            <a:r>
              <a:rPr lang="en-US" sz="2800" dirty="0">
                <a:latin typeface="Calibri" panose="020F0502020204030204" pitchFamily="34" charset="0"/>
                <a:cs typeface="Calibri" panose="020F0502020204030204" pitchFamily="34" charset="0"/>
              </a:rPr>
              <a:t>with the government so we need to consider it.</a:t>
            </a:r>
          </a:p>
        </p:txBody>
      </p:sp>
      <p:sp>
        <p:nvSpPr>
          <p:cNvPr id="4" name="TextBox 3">
            <a:extLst>
              <a:ext uri="{FF2B5EF4-FFF2-40B4-BE49-F238E27FC236}">
                <a16:creationId xmlns:a16="http://schemas.microsoft.com/office/drawing/2014/main" id="{C403605C-A759-4C25-AB66-A47F10C6F138}"/>
              </a:ext>
            </a:extLst>
          </p:cNvPr>
          <p:cNvSpPr txBox="1"/>
          <p:nvPr/>
        </p:nvSpPr>
        <p:spPr>
          <a:xfrm>
            <a:off x="268122" y="642829"/>
            <a:ext cx="11655755" cy="3416320"/>
          </a:xfrm>
          <a:prstGeom prst="rect">
            <a:avLst/>
          </a:prstGeom>
          <a:solidFill>
            <a:schemeClr val="accent2">
              <a:lumMod val="60000"/>
              <a:lumOff val="40000"/>
            </a:schemeClr>
          </a:solidFill>
        </p:spPr>
        <p:txBody>
          <a:bodyPr wrap="none" rtlCol="0">
            <a:spAutoFit/>
          </a:bodyPr>
          <a:lstStyle/>
          <a:p>
            <a:pPr algn="ctr"/>
            <a:r>
              <a:rPr lang="en-US" sz="2400" b="1" baseline="30000" dirty="0"/>
              <a:t>35 </a:t>
            </a:r>
            <a:r>
              <a:rPr lang="en-US" sz="2400" dirty="0"/>
              <a:t>And when it was day, the magistrates sent the officers, saying, “Let those </a:t>
            </a:r>
          </a:p>
          <a:p>
            <a:pPr algn="ctr"/>
            <a:r>
              <a:rPr lang="en-US" sz="2400" dirty="0"/>
              <a:t>men go.” </a:t>
            </a:r>
            <a:r>
              <a:rPr lang="en-US" sz="2400" b="1" baseline="30000" dirty="0"/>
              <a:t>36 </a:t>
            </a:r>
            <a:r>
              <a:rPr lang="en-US" sz="2400" dirty="0"/>
              <a:t>So the keeper of the prison reported these words to Paul, saying, </a:t>
            </a:r>
          </a:p>
          <a:p>
            <a:pPr algn="ctr"/>
            <a:r>
              <a:rPr lang="en-US" sz="2400" dirty="0"/>
              <a:t>“The magistrates have sent to let you go. Now therefore depart, and go in </a:t>
            </a:r>
          </a:p>
          <a:p>
            <a:pPr algn="ctr"/>
            <a:r>
              <a:rPr lang="en-US" sz="2400" dirty="0"/>
              <a:t>peace.” </a:t>
            </a:r>
            <a:r>
              <a:rPr lang="en-US" sz="2400" b="1" baseline="30000" dirty="0"/>
              <a:t>37 </a:t>
            </a:r>
            <a:r>
              <a:rPr lang="en-US" sz="2400" dirty="0"/>
              <a:t>But Paul said to them, “They have beaten us openly, </a:t>
            </a:r>
          </a:p>
          <a:p>
            <a:pPr algn="ctr"/>
            <a:r>
              <a:rPr lang="en-US" sz="2400" dirty="0" err="1"/>
              <a:t>uncondemned</a:t>
            </a:r>
            <a:r>
              <a:rPr lang="en-US" sz="2400" dirty="0"/>
              <a:t> Romans, </a:t>
            </a:r>
            <a:r>
              <a:rPr lang="en-US" sz="2400" i="1" dirty="0"/>
              <a:t>and</a:t>
            </a:r>
            <a:r>
              <a:rPr lang="en-US" sz="2400" dirty="0"/>
              <a:t> have thrown </a:t>
            </a:r>
            <a:r>
              <a:rPr lang="en-US" sz="2400" i="1" dirty="0"/>
              <a:t>us</a:t>
            </a:r>
            <a:r>
              <a:rPr lang="en-US" sz="2400" dirty="0"/>
              <a:t> into prison. And now do they </a:t>
            </a:r>
          </a:p>
          <a:p>
            <a:pPr algn="ctr"/>
            <a:r>
              <a:rPr lang="en-US" sz="2400" dirty="0"/>
              <a:t>put us out secretly? No indeed! Let them come themselves and get us out.”</a:t>
            </a:r>
          </a:p>
          <a:p>
            <a:pPr algn="ctr"/>
            <a:r>
              <a:rPr lang="en-US" sz="2400" b="1" baseline="30000" dirty="0"/>
              <a:t>38 </a:t>
            </a:r>
            <a:r>
              <a:rPr lang="en-US" sz="2400" dirty="0"/>
              <a:t>And the officers told these words to the magistrates, and they were afraid </a:t>
            </a:r>
          </a:p>
          <a:p>
            <a:pPr algn="ctr"/>
            <a:r>
              <a:rPr lang="en-US" sz="2400" dirty="0"/>
              <a:t>when they heard that they were Romans. </a:t>
            </a:r>
            <a:r>
              <a:rPr lang="en-US" sz="2400" b="1" baseline="30000" dirty="0"/>
              <a:t>39 </a:t>
            </a:r>
            <a:r>
              <a:rPr lang="en-US" sz="2400" dirty="0"/>
              <a:t>Then they came and pleaded </a:t>
            </a:r>
          </a:p>
          <a:p>
            <a:pPr algn="ctr"/>
            <a:r>
              <a:rPr lang="en-US" sz="2400" dirty="0"/>
              <a:t>with them and brought </a:t>
            </a:r>
            <a:r>
              <a:rPr lang="en-US" sz="2400" i="1" dirty="0"/>
              <a:t>them</a:t>
            </a:r>
            <a:r>
              <a:rPr lang="en-US" sz="2400" dirty="0"/>
              <a:t> out, and asked </a:t>
            </a:r>
            <a:r>
              <a:rPr lang="en-US" sz="2400" i="1" dirty="0"/>
              <a:t>them</a:t>
            </a:r>
            <a:r>
              <a:rPr lang="en-US" sz="2400" dirty="0"/>
              <a:t> to depart from the city. </a:t>
            </a:r>
          </a:p>
        </p:txBody>
      </p:sp>
    </p:spTree>
    <p:extLst>
      <p:ext uri="{BB962C8B-B14F-4D97-AF65-F5344CB8AC3E}">
        <p14:creationId xmlns:p14="http://schemas.microsoft.com/office/powerpoint/2010/main" val="45058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9052560" y="0"/>
            <a:ext cx="3139440" cy="674338"/>
          </a:xfrm>
        </p:spPr>
        <p:txBody>
          <a:bodyPr/>
          <a:lstStyle/>
          <a:p>
            <a:r>
              <a:rPr lang="en-US" dirty="0"/>
              <a:t>Acts 16:35-39</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883884" y="674337"/>
            <a:ext cx="9948452" cy="6037547"/>
          </a:xfrm>
        </p:spPr>
        <p:txBody>
          <a:bodyPr>
            <a:normAutofit lnSpcReduction="10000"/>
          </a:bodyPr>
          <a:lstStyle/>
          <a:p>
            <a:r>
              <a:rPr lang="en-US" sz="2800" dirty="0">
                <a:latin typeface="Calibri" panose="020F0502020204030204" pitchFamily="34" charset="0"/>
                <a:cs typeface="Calibri" panose="020F0502020204030204" pitchFamily="34" charset="0"/>
              </a:rPr>
              <a:t>Does this part of the passage, speak to any lessons we can learn as to our expectations and desires we can have towards our government? (V 37) </a:t>
            </a:r>
          </a:p>
          <a:p>
            <a:pPr marL="0" indent="0">
              <a:buNone/>
            </a:pPr>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First, does Paul’s response surprise you in anyway?</a:t>
            </a:r>
          </a:p>
          <a:p>
            <a:r>
              <a:rPr lang="en-US" sz="2800" dirty="0">
                <a:latin typeface="Calibri" panose="020F0502020204030204" pitchFamily="34" charset="0"/>
                <a:cs typeface="Calibri" panose="020F0502020204030204" pitchFamily="34" charset="0"/>
              </a:rPr>
              <a:t>Realize, he was/is not sinning here by his response.  </a:t>
            </a:r>
          </a:p>
          <a:p>
            <a:r>
              <a:rPr lang="en-US" sz="2800" dirty="0">
                <a:latin typeface="Calibri" panose="020F0502020204030204" pitchFamily="34" charset="0"/>
                <a:cs typeface="Calibri" panose="020F0502020204030204" pitchFamily="34" charset="0"/>
              </a:rPr>
              <a:t>What lessons can we learn here from this you think?</a:t>
            </a:r>
          </a:p>
          <a:p>
            <a:r>
              <a:rPr lang="en-US" sz="2800" b="1" dirty="0">
                <a:solidFill>
                  <a:srgbClr val="C00000"/>
                </a:solidFill>
                <a:latin typeface="Calibri" panose="020F0502020204030204" pitchFamily="34" charset="0"/>
                <a:cs typeface="Calibri" panose="020F0502020204030204" pitchFamily="34" charset="0"/>
              </a:rPr>
              <a:t>We can have the expectation(s) that our government will follow and obey their own laws just as we do.  We can even be a little frustrated if they don’t.</a:t>
            </a:r>
          </a:p>
        </p:txBody>
      </p:sp>
      <p:sp>
        <p:nvSpPr>
          <p:cNvPr id="4" name="TextBox 3">
            <a:extLst>
              <a:ext uri="{FF2B5EF4-FFF2-40B4-BE49-F238E27FC236}">
                <a16:creationId xmlns:a16="http://schemas.microsoft.com/office/drawing/2014/main" id="{98E35F9F-1DE4-4992-8163-8BEE20C51C5E}"/>
              </a:ext>
            </a:extLst>
          </p:cNvPr>
          <p:cNvSpPr txBox="1"/>
          <p:nvPr/>
        </p:nvSpPr>
        <p:spPr>
          <a:xfrm>
            <a:off x="1457116" y="2074409"/>
            <a:ext cx="9697527" cy="1200329"/>
          </a:xfrm>
          <a:prstGeom prst="rect">
            <a:avLst/>
          </a:prstGeom>
          <a:solidFill>
            <a:schemeClr val="accent2">
              <a:lumMod val="60000"/>
              <a:lumOff val="40000"/>
            </a:schemeClr>
          </a:solidFill>
        </p:spPr>
        <p:txBody>
          <a:bodyPr wrap="none" rtlCol="0">
            <a:spAutoFit/>
          </a:bodyPr>
          <a:lstStyle/>
          <a:p>
            <a:pPr algn="ctr"/>
            <a:r>
              <a:rPr lang="en-US" sz="2400" b="1" dirty="0">
                <a:latin typeface="Calibri" panose="020F0502020204030204" pitchFamily="34" charset="0"/>
                <a:cs typeface="Calibri" panose="020F0502020204030204" pitchFamily="34" charset="0"/>
              </a:rPr>
              <a:t>“They have beaten us openly, </a:t>
            </a:r>
            <a:r>
              <a:rPr lang="en-US" sz="2400" b="1" dirty="0" err="1">
                <a:latin typeface="Calibri" panose="020F0502020204030204" pitchFamily="34" charset="0"/>
                <a:cs typeface="Calibri" panose="020F0502020204030204" pitchFamily="34" charset="0"/>
              </a:rPr>
              <a:t>uncondemned</a:t>
            </a:r>
            <a:r>
              <a:rPr lang="en-US" sz="2400" b="1" dirty="0">
                <a:latin typeface="Calibri" panose="020F0502020204030204" pitchFamily="34" charset="0"/>
                <a:cs typeface="Calibri" panose="020F0502020204030204" pitchFamily="34" charset="0"/>
              </a:rPr>
              <a:t> Romans, </a:t>
            </a:r>
            <a:r>
              <a:rPr lang="en-US" sz="2400" b="1" i="1" dirty="0">
                <a:latin typeface="Calibri" panose="020F0502020204030204" pitchFamily="34" charset="0"/>
                <a:cs typeface="Calibri" panose="020F0502020204030204" pitchFamily="34" charset="0"/>
              </a:rPr>
              <a:t>and</a:t>
            </a:r>
            <a:r>
              <a:rPr lang="en-US" sz="2400" b="1" dirty="0">
                <a:latin typeface="Calibri" panose="020F0502020204030204" pitchFamily="34" charset="0"/>
                <a:cs typeface="Calibri" panose="020F0502020204030204" pitchFamily="34" charset="0"/>
              </a:rPr>
              <a:t> have thrown </a:t>
            </a:r>
            <a:r>
              <a:rPr lang="en-US" sz="2400" b="1" i="1" dirty="0">
                <a:latin typeface="Calibri" panose="020F0502020204030204" pitchFamily="34" charset="0"/>
                <a:cs typeface="Calibri" panose="020F0502020204030204" pitchFamily="34" charset="0"/>
              </a:rPr>
              <a:t>us</a:t>
            </a:r>
            <a:r>
              <a:rPr lang="en-US" sz="2400" b="1" dirty="0">
                <a:latin typeface="Calibri" panose="020F0502020204030204" pitchFamily="34" charset="0"/>
                <a:cs typeface="Calibri" panose="020F0502020204030204" pitchFamily="34" charset="0"/>
              </a:rPr>
              <a:t> </a:t>
            </a:r>
          </a:p>
          <a:p>
            <a:pPr algn="ctr"/>
            <a:r>
              <a:rPr lang="en-US" sz="2400" b="1" dirty="0">
                <a:latin typeface="Calibri" panose="020F0502020204030204" pitchFamily="34" charset="0"/>
                <a:cs typeface="Calibri" panose="020F0502020204030204" pitchFamily="34" charset="0"/>
              </a:rPr>
              <a:t>into prison. And now do they put us out secretly? No indeed! Let them </a:t>
            </a:r>
          </a:p>
          <a:p>
            <a:pPr algn="ctr"/>
            <a:r>
              <a:rPr lang="en-US" sz="2400" b="1" dirty="0">
                <a:latin typeface="Calibri" panose="020F0502020204030204" pitchFamily="34" charset="0"/>
                <a:cs typeface="Calibri" panose="020F0502020204030204" pitchFamily="34" charset="0"/>
              </a:rPr>
              <a:t>come themselves and get us out.”</a:t>
            </a:r>
          </a:p>
        </p:txBody>
      </p:sp>
    </p:spTree>
    <p:extLst>
      <p:ext uri="{BB962C8B-B14F-4D97-AF65-F5344CB8AC3E}">
        <p14:creationId xmlns:p14="http://schemas.microsoft.com/office/powerpoint/2010/main" val="252457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661013"/>
            <a:ext cx="10322804" cy="5894024"/>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and we need to obey what God commands us to do </a:t>
            </a:r>
            <a:r>
              <a:rPr lang="en-US" sz="2800" dirty="0">
                <a:solidFill>
                  <a:schemeClr val="tx1"/>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Matt 17:24-27, 22:15-22; Acts 5:27-32</a:t>
            </a:r>
          </a:p>
          <a:p>
            <a:r>
              <a:rPr lang="en-US" sz="2800" b="1" dirty="0">
                <a:solidFill>
                  <a:srgbClr val="C00000"/>
                </a:solidFill>
                <a:latin typeface="Calibri" panose="020F0502020204030204" pitchFamily="34" charset="0"/>
                <a:cs typeface="Calibri" panose="020F0502020204030204" pitchFamily="34" charset="0"/>
              </a:rPr>
              <a:t>If laws are in direct opposition to God’s laws, we obey God</a:t>
            </a:r>
            <a:r>
              <a:rPr lang="en-US" sz="2800" dirty="0">
                <a:solidFill>
                  <a:srgbClr val="C00000"/>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 Acts 5:27-32</a:t>
            </a:r>
          </a:p>
          <a:p>
            <a:r>
              <a:rPr lang="en-US" sz="2800" b="1" dirty="0">
                <a:solidFill>
                  <a:srgbClr val="C00000"/>
                </a:solidFill>
                <a:latin typeface="Calibri" panose="020F0502020204030204" pitchFamily="34" charset="0"/>
                <a:cs typeface="Calibri" panose="020F0502020204030204" pitchFamily="34" charset="0"/>
              </a:rPr>
              <a:t>We can have the expectation(s) that our government will follow and obey their own laws just as we do.  We can even be a little frustrated if they don’t </a:t>
            </a:r>
            <a:r>
              <a:rPr lang="en-US" sz="2800" dirty="0">
                <a:latin typeface="Calibri" panose="020F0502020204030204" pitchFamily="34" charset="0"/>
                <a:cs typeface="Calibri" panose="020F0502020204030204" pitchFamily="34" charset="0"/>
              </a:rPr>
              <a:t>– Acts 16:37</a:t>
            </a:r>
          </a:p>
          <a:p>
            <a:endParaRPr lang="en-US" sz="2800" dirty="0">
              <a:solidFill>
                <a:srgbClr val="C00000"/>
              </a:solidFill>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53832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40404-F85E-49AE-B02F-44E755A77FC3}"/>
              </a:ext>
            </a:extLst>
          </p:cNvPr>
          <p:cNvSpPr>
            <a:spLocks noGrp="1"/>
          </p:cNvSpPr>
          <p:nvPr>
            <p:ph type="title"/>
          </p:nvPr>
        </p:nvSpPr>
        <p:spPr>
          <a:xfrm>
            <a:off x="9562930" y="0"/>
            <a:ext cx="2629070" cy="741982"/>
          </a:xfrm>
        </p:spPr>
        <p:txBody>
          <a:bodyPr/>
          <a:lstStyle/>
          <a:p>
            <a:r>
              <a:rPr lang="en-US" dirty="0"/>
              <a:t>Acts 23:1-5</a:t>
            </a:r>
          </a:p>
        </p:txBody>
      </p:sp>
      <p:sp>
        <p:nvSpPr>
          <p:cNvPr id="3" name="Content Placeholder 2">
            <a:extLst>
              <a:ext uri="{FF2B5EF4-FFF2-40B4-BE49-F238E27FC236}">
                <a16:creationId xmlns:a16="http://schemas.microsoft.com/office/drawing/2014/main" id="{5CBAFC7C-11FA-4CA2-80FE-76EB7EEC1AA8}"/>
              </a:ext>
            </a:extLst>
          </p:cNvPr>
          <p:cNvSpPr>
            <a:spLocks noGrp="1"/>
          </p:cNvSpPr>
          <p:nvPr>
            <p:ph idx="1"/>
          </p:nvPr>
        </p:nvSpPr>
        <p:spPr>
          <a:xfrm>
            <a:off x="233657" y="4329630"/>
            <a:ext cx="11724685" cy="2412694"/>
          </a:xfrm>
        </p:spPr>
        <p:txBody>
          <a:bodyPr>
            <a:normAutofit/>
          </a:bodyPr>
          <a:lstStyle/>
          <a:p>
            <a:r>
              <a:rPr lang="en-US" sz="2800" dirty="0">
                <a:latin typeface="Calibri" panose="020F0502020204030204" pitchFamily="34" charset="0"/>
                <a:cs typeface="Calibri" panose="020F0502020204030204" pitchFamily="34" charset="0"/>
              </a:rPr>
              <a:t>Another surprising passage possibly to be considered, but we see a slight variation to the passage we just looked at.</a:t>
            </a:r>
          </a:p>
        </p:txBody>
      </p:sp>
      <p:sp>
        <p:nvSpPr>
          <p:cNvPr id="4" name="TextBox 3">
            <a:extLst>
              <a:ext uri="{FF2B5EF4-FFF2-40B4-BE49-F238E27FC236}">
                <a16:creationId xmlns:a16="http://schemas.microsoft.com/office/drawing/2014/main" id="{2CCDA433-3436-43C7-B031-9FEE5F016E9A}"/>
              </a:ext>
            </a:extLst>
          </p:cNvPr>
          <p:cNvSpPr txBox="1"/>
          <p:nvPr/>
        </p:nvSpPr>
        <p:spPr>
          <a:xfrm>
            <a:off x="233657" y="741982"/>
            <a:ext cx="11724685" cy="3416320"/>
          </a:xfrm>
          <a:prstGeom prst="rect">
            <a:avLst/>
          </a:prstGeom>
          <a:solidFill>
            <a:schemeClr val="accent2">
              <a:lumMod val="60000"/>
              <a:lumOff val="40000"/>
            </a:schemeClr>
          </a:solidFill>
        </p:spPr>
        <p:txBody>
          <a:bodyPr wrap="none" rtlCol="0">
            <a:spAutoFit/>
          </a:bodyPr>
          <a:lstStyle/>
          <a:p>
            <a:pPr algn="ctr"/>
            <a:r>
              <a:rPr lang="en-US" sz="2400" b="1" dirty="0"/>
              <a:t>23 </a:t>
            </a:r>
            <a:r>
              <a:rPr lang="en-US" sz="2400" dirty="0"/>
              <a:t>Then Paul, looking earnestly at the council, said, “Men </a:t>
            </a:r>
            <a:r>
              <a:rPr lang="en-US" sz="2400" i="1" dirty="0"/>
              <a:t>and</a:t>
            </a:r>
            <a:r>
              <a:rPr lang="en-US" sz="2400" dirty="0"/>
              <a:t> brethren, I </a:t>
            </a:r>
          </a:p>
          <a:p>
            <a:pPr algn="ctr"/>
            <a:r>
              <a:rPr lang="en-US" sz="2400" dirty="0"/>
              <a:t>have lived in all good conscience before God until this day.” </a:t>
            </a:r>
            <a:r>
              <a:rPr lang="en-US" sz="2400" b="1" baseline="30000" dirty="0"/>
              <a:t>2 </a:t>
            </a:r>
            <a:r>
              <a:rPr lang="en-US" sz="2400" dirty="0"/>
              <a:t>And the high </a:t>
            </a:r>
          </a:p>
          <a:p>
            <a:pPr algn="ctr"/>
            <a:r>
              <a:rPr lang="en-US" sz="2400" dirty="0"/>
              <a:t>priest Ananias commanded those who stood by him to strike him on the </a:t>
            </a:r>
          </a:p>
          <a:p>
            <a:pPr algn="ctr"/>
            <a:r>
              <a:rPr lang="en-US" sz="2400" dirty="0"/>
              <a:t>mouth. </a:t>
            </a:r>
            <a:r>
              <a:rPr lang="en-US" sz="2400" b="1" baseline="30000" dirty="0"/>
              <a:t>3 </a:t>
            </a:r>
            <a:r>
              <a:rPr lang="en-US" sz="2400" dirty="0"/>
              <a:t>Then Paul said to him, “God will strike you, </a:t>
            </a:r>
            <a:r>
              <a:rPr lang="en-US" sz="2400" i="1" dirty="0"/>
              <a:t>you</a:t>
            </a:r>
            <a:r>
              <a:rPr lang="en-US" sz="2400" dirty="0"/>
              <a:t> whitewashed wall! </a:t>
            </a:r>
          </a:p>
          <a:p>
            <a:pPr algn="ctr"/>
            <a:r>
              <a:rPr lang="en-US" sz="2400" dirty="0"/>
              <a:t>For you sit to judge me according to the law, and do you command me to </a:t>
            </a:r>
          </a:p>
          <a:p>
            <a:pPr algn="ctr"/>
            <a:r>
              <a:rPr lang="en-US" sz="2400" dirty="0"/>
              <a:t>be struck contrary to the law?” </a:t>
            </a:r>
            <a:r>
              <a:rPr lang="en-US" sz="2400" b="1" baseline="30000" dirty="0"/>
              <a:t>4 </a:t>
            </a:r>
            <a:r>
              <a:rPr lang="en-US" sz="2400" dirty="0"/>
              <a:t>And those who stood by said, “Do you revile </a:t>
            </a:r>
          </a:p>
          <a:p>
            <a:pPr algn="ctr"/>
            <a:r>
              <a:rPr lang="en-US" sz="2400" dirty="0"/>
              <a:t>God’s high priest?” </a:t>
            </a:r>
            <a:r>
              <a:rPr lang="en-US" sz="2400" b="1" baseline="30000" dirty="0"/>
              <a:t>5 </a:t>
            </a:r>
            <a:r>
              <a:rPr lang="en-US" sz="2400" dirty="0"/>
              <a:t>Then Paul said, “I did not know, brethren, that he was </a:t>
            </a:r>
          </a:p>
          <a:p>
            <a:pPr algn="ctr"/>
            <a:r>
              <a:rPr lang="en-US" sz="2400" dirty="0"/>
              <a:t>the high priest; for it is written, ‘You shall not speak evil of a ruler of your </a:t>
            </a:r>
          </a:p>
          <a:p>
            <a:pPr algn="ctr"/>
            <a:r>
              <a:rPr lang="en-US" sz="2400" dirty="0"/>
              <a:t>people.’ ”</a:t>
            </a:r>
          </a:p>
        </p:txBody>
      </p:sp>
    </p:spTree>
    <p:extLst>
      <p:ext uri="{BB962C8B-B14F-4D97-AF65-F5344CB8AC3E}">
        <p14:creationId xmlns:p14="http://schemas.microsoft.com/office/powerpoint/2010/main" val="172984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9452472" y="0"/>
            <a:ext cx="2739528" cy="674338"/>
          </a:xfrm>
        </p:spPr>
        <p:txBody>
          <a:bodyPr/>
          <a:lstStyle/>
          <a:p>
            <a:r>
              <a:rPr lang="en-US" dirty="0"/>
              <a:t>Acts 23:1-5</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652530" y="440675"/>
            <a:ext cx="10335408" cy="6024133"/>
          </a:xfrm>
        </p:spPr>
        <p:txBody>
          <a:bodyPr>
            <a:normAutofit/>
          </a:bodyPr>
          <a:lstStyle/>
          <a:p>
            <a:r>
              <a:rPr lang="en-US" sz="2800" dirty="0">
                <a:latin typeface="Calibri" panose="020F0502020204030204" pitchFamily="34" charset="0"/>
                <a:cs typeface="Calibri" panose="020F0502020204030204" pitchFamily="34" charset="0"/>
              </a:rPr>
              <a:t>Paul has a similar response here to the government breaking the law that he did in Acts 16.  (V 3):</a:t>
            </a:r>
          </a:p>
          <a:p>
            <a:pPr marL="0" indent="0">
              <a:buNone/>
            </a:pPr>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But, notice in this verse, he calls the person who commanded him a “</a:t>
            </a:r>
            <a:r>
              <a:rPr lang="en-US" sz="2800" b="1" dirty="0">
                <a:latin typeface="Calibri" panose="020F0502020204030204" pitchFamily="34" charset="0"/>
                <a:cs typeface="Calibri" panose="020F0502020204030204" pitchFamily="34" charset="0"/>
              </a:rPr>
              <a:t>whitewashed wall</a:t>
            </a:r>
            <a:r>
              <a:rPr lang="en-US" sz="2800" dirty="0">
                <a:latin typeface="Calibri" panose="020F0502020204030204" pitchFamily="34" charset="0"/>
                <a:cs typeface="Calibri" panose="020F0502020204030204" pitchFamily="34" charset="0"/>
              </a:rPr>
              <a:t>” – </a:t>
            </a:r>
            <a:r>
              <a:rPr lang="en-US" sz="2800" b="1" dirty="0">
                <a:solidFill>
                  <a:srgbClr val="FF0000"/>
                </a:solidFill>
                <a:latin typeface="Calibri" panose="020F0502020204030204" pitchFamily="34" charset="0"/>
                <a:cs typeface="Calibri" panose="020F0502020204030204" pitchFamily="34" charset="0"/>
              </a:rPr>
              <a:t>an insult</a:t>
            </a:r>
            <a:r>
              <a:rPr lang="en-US" sz="2800" dirty="0">
                <a:latin typeface="Calibri" panose="020F0502020204030204" pitchFamily="34" charset="0"/>
                <a:cs typeface="Calibri" panose="020F0502020204030204" pitchFamily="34" charset="0"/>
              </a:rPr>
              <a:t>.</a:t>
            </a:r>
          </a:p>
          <a:p>
            <a:r>
              <a:rPr lang="en-US" sz="2800" dirty="0">
                <a:latin typeface="Calibri" panose="020F0502020204030204" pitchFamily="34" charset="0"/>
                <a:cs typeface="Calibri" panose="020F0502020204030204" pitchFamily="34" charset="0"/>
              </a:rPr>
              <a:t>It is then pointed out, he insulted a government/religious official and his attitude changes (Vs 4,5)</a:t>
            </a:r>
          </a:p>
        </p:txBody>
      </p:sp>
      <p:sp>
        <p:nvSpPr>
          <p:cNvPr id="4" name="TextBox 3">
            <a:extLst>
              <a:ext uri="{FF2B5EF4-FFF2-40B4-BE49-F238E27FC236}">
                <a16:creationId xmlns:a16="http://schemas.microsoft.com/office/drawing/2014/main" id="{E8F7714F-0591-4C1F-8CE1-A2C91293E41D}"/>
              </a:ext>
            </a:extLst>
          </p:cNvPr>
          <p:cNvSpPr txBox="1"/>
          <p:nvPr/>
        </p:nvSpPr>
        <p:spPr>
          <a:xfrm>
            <a:off x="1568543" y="1586440"/>
            <a:ext cx="9533315" cy="1200329"/>
          </a:xfrm>
          <a:prstGeom prst="rect">
            <a:avLst/>
          </a:prstGeom>
          <a:solidFill>
            <a:schemeClr val="accent2">
              <a:lumMod val="60000"/>
              <a:lumOff val="40000"/>
            </a:schemeClr>
          </a:solidFill>
        </p:spPr>
        <p:txBody>
          <a:bodyPr wrap="none" rtlCol="0">
            <a:spAutoFit/>
          </a:bodyPr>
          <a:lstStyle/>
          <a:p>
            <a:pPr algn="ctr"/>
            <a:r>
              <a:rPr lang="en-US" sz="2400" b="1" baseline="30000" dirty="0">
                <a:latin typeface="Calibri" panose="020F0502020204030204" pitchFamily="34" charset="0"/>
                <a:cs typeface="Calibri" panose="020F0502020204030204" pitchFamily="34" charset="0"/>
              </a:rPr>
              <a:t>3 </a:t>
            </a:r>
            <a:r>
              <a:rPr lang="en-US" sz="2400" b="1" dirty="0">
                <a:latin typeface="Calibri" panose="020F0502020204030204" pitchFamily="34" charset="0"/>
                <a:cs typeface="Calibri" panose="020F0502020204030204" pitchFamily="34" charset="0"/>
              </a:rPr>
              <a:t>Then Paul said to him, “God will strike you, </a:t>
            </a:r>
            <a:r>
              <a:rPr lang="en-US" sz="2400" b="1" i="1" dirty="0">
                <a:latin typeface="Calibri" panose="020F0502020204030204" pitchFamily="34" charset="0"/>
                <a:cs typeface="Calibri" panose="020F0502020204030204" pitchFamily="34" charset="0"/>
              </a:rPr>
              <a:t>you</a:t>
            </a:r>
            <a:r>
              <a:rPr lang="en-US" sz="2400" b="1" dirty="0">
                <a:latin typeface="Calibri" panose="020F0502020204030204" pitchFamily="34" charset="0"/>
                <a:cs typeface="Calibri" panose="020F0502020204030204" pitchFamily="34" charset="0"/>
              </a:rPr>
              <a:t> whitewashed wall! </a:t>
            </a:r>
          </a:p>
          <a:p>
            <a:pPr algn="ctr"/>
            <a:r>
              <a:rPr lang="en-US" sz="2400" b="1" dirty="0">
                <a:latin typeface="Calibri" panose="020F0502020204030204" pitchFamily="34" charset="0"/>
                <a:cs typeface="Calibri" panose="020F0502020204030204" pitchFamily="34" charset="0"/>
              </a:rPr>
              <a:t>For you sit to judge me according to the law, and</a:t>
            </a:r>
            <a:r>
              <a:rPr lang="en-US" sz="2400" b="1" i="1" u="sng" dirty="0">
                <a:solidFill>
                  <a:srgbClr val="FF0000"/>
                </a:solidFill>
                <a:latin typeface="Calibri" panose="020F0502020204030204" pitchFamily="34" charset="0"/>
                <a:cs typeface="Calibri" panose="020F0502020204030204" pitchFamily="34" charset="0"/>
              </a:rPr>
              <a:t> </a:t>
            </a:r>
            <a:r>
              <a:rPr lang="en-US" sz="2400" b="1" i="1" u="sng" dirty="0">
                <a:latin typeface="Calibri" panose="020F0502020204030204" pitchFamily="34" charset="0"/>
                <a:cs typeface="Calibri" panose="020F0502020204030204" pitchFamily="34" charset="0"/>
              </a:rPr>
              <a:t>do you command me to </a:t>
            </a:r>
          </a:p>
          <a:p>
            <a:pPr algn="ctr"/>
            <a:r>
              <a:rPr lang="en-US" sz="2400" b="1" i="1" u="sng" dirty="0">
                <a:latin typeface="Calibri" panose="020F0502020204030204" pitchFamily="34" charset="0"/>
                <a:cs typeface="Calibri" panose="020F0502020204030204" pitchFamily="34" charset="0"/>
              </a:rPr>
              <a:t>be struck contrary to the law</a:t>
            </a:r>
            <a:r>
              <a:rPr lang="en-US" sz="2400" b="1" dirty="0">
                <a:latin typeface="Calibri" panose="020F0502020204030204" pitchFamily="34" charset="0"/>
                <a:cs typeface="Calibri" panose="020F0502020204030204" pitchFamily="34" charset="0"/>
              </a:rPr>
              <a:t>?”</a:t>
            </a:r>
          </a:p>
        </p:txBody>
      </p:sp>
      <p:sp>
        <p:nvSpPr>
          <p:cNvPr id="5" name="TextBox 4">
            <a:extLst>
              <a:ext uri="{FF2B5EF4-FFF2-40B4-BE49-F238E27FC236}">
                <a16:creationId xmlns:a16="http://schemas.microsoft.com/office/drawing/2014/main" id="{A679E63F-29B7-4D0A-9C14-7133514F99C5}"/>
              </a:ext>
            </a:extLst>
          </p:cNvPr>
          <p:cNvSpPr txBox="1"/>
          <p:nvPr/>
        </p:nvSpPr>
        <p:spPr>
          <a:xfrm>
            <a:off x="1090143" y="5114455"/>
            <a:ext cx="10011715" cy="1200329"/>
          </a:xfrm>
          <a:prstGeom prst="rect">
            <a:avLst/>
          </a:prstGeom>
          <a:solidFill>
            <a:schemeClr val="accent2">
              <a:lumMod val="60000"/>
              <a:lumOff val="40000"/>
            </a:schemeClr>
          </a:solidFill>
        </p:spPr>
        <p:txBody>
          <a:bodyPr wrap="none" rtlCol="0">
            <a:spAutoFit/>
          </a:bodyPr>
          <a:lstStyle/>
          <a:p>
            <a:pPr algn="ctr"/>
            <a:r>
              <a:rPr lang="en-US" sz="2400" b="1" baseline="30000" dirty="0">
                <a:latin typeface="Calibri" panose="020F0502020204030204" pitchFamily="34" charset="0"/>
                <a:cs typeface="Calibri" panose="020F0502020204030204" pitchFamily="34" charset="0"/>
              </a:rPr>
              <a:t>4 </a:t>
            </a:r>
            <a:r>
              <a:rPr lang="en-US" sz="2400" b="1" dirty="0">
                <a:latin typeface="Calibri" panose="020F0502020204030204" pitchFamily="34" charset="0"/>
                <a:cs typeface="Calibri" panose="020F0502020204030204" pitchFamily="34" charset="0"/>
              </a:rPr>
              <a:t>And those who stood by said, “Do you revile God’s high priest?” </a:t>
            </a:r>
            <a:r>
              <a:rPr lang="en-US" sz="2400" b="1" baseline="30000" dirty="0">
                <a:latin typeface="Calibri" panose="020F0502020204030204" pitchFamily="34" charset="0"/>
                <a:cs typeface="Calibri" panose="020F0502020204030204" pitchFamily="34" charset="0"/>
              </a:rPr>
              <a:t>5 </a:t>
            </a:r>
            <a:r>
              <a:rPr lang="en-US" sz="2400" b="1" dirty="0">
                <a:latin typeface="Calibri" panose="020F0502020204030204" pitchFamily="34" charset="0"/>
                <a:cs typeface="Calibri" panose="020F0502020204030204" pitchFamily="34" charset="0"/>
              </a:rPr>
              <a:t>Then Paul </a:t>
            </a:r>
          </a:p>
          <a:p>
            <a:pPr algn="ctr"/>
            <a:r>
              <a:rPr lang="en-US" sz="2400" b="1" dirty="0">
                <a:latin typeface="Calibri" panose="020F0502020204030204" pitchFamily="34" charset="0"/>
                <a:cs typeface="Calibri" panose="020F0502020204030204" pitchFamily="34" charset="0"/>
              </a:rPr>
              <a:t>said, “I did not know, brethren, that he was the high priest; </a:t>
            </a:r>
            <a:r>
              <a:rPr lang="en-US" sz="2400" b="1" u="sng" dirty="0">
                <a:latin typeface="Calibri" panose="020F0502020204030204" pitchFamily="34" charset="0"/>
                <a:cs typeface="Calibri" panose="020F0502020204030204" pitchFamily="34" charset="0"/>
              </a:rPr>
              <a:t>for it is written</a:t>
            </a:r>
            <a:r>
              <a:rPr lang="en-US" sz="2400" b="1" dirty="0">
                <a:latin typeface="Calibri" panose="020F0502020204030204" pitchFamily="34" charset="0"/>
                <a:cs typeface="Calibri" panose="020F0502020204030204" pitchFamily="34" charset="0"/>
              </a:rPr>
              <a:t>, </a:t>
            </a:r>
          </a:p>
          <a:p>
            <a:pPr algn="ctr"/>
            <a:r>
              <a:rPr lang="en-US" sz="2400" b="1" u="sng" dirty="0">
                <a:latin typeface="Calibri" panose="020F0502020204030204" pitchFamily="34" charset="0"/>
                <a:cs typeface="Calibri" panose="020F0502020204030204" pitchFamily="34" charset="0"/>
              </a:rPr>
              <a:t>‘You shall not speak evil of a ruler of your people.’</a:t>
            </a:r>
            <a:r>
              <a:rPr lang="en-US" sz="2400" b="1"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79186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0" dur="500"/>
                                        <p:tgtEl>
                                          <p:spTgt spid="3">
                                            <p:txEl>
                                              <p:pRg st="5" end="5"/>
                                            </p:tx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randombar(horizontal)">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244A6-D12B-4D9C-A250-E74145D642B6}"/>
              </a:ext>
            </a:extLst>
          </p:cNvPr>
          <p:cNvSpPr>
            <a:spLocks noGrp="1"/>
          </p:cNvSpPr>
          <p:nvPr>
            <p:ph type="ctrTitle"/>
          </p:nvPr>
        </p:nvSpPr>
        <p:spPr/>
        <p:txBody>
          <a:bodyPr/>
          <a:lstStyle/>
          <a:p>
            <a:r>
              <a:rPr lang="en-US" dirty="0"/>
              <a:t>Christians Responsibility to the Government</a:t>
            </a:r>
          </a:p>
        </p:txBody>
      </p:sp>
      <p:sp>
        <p:nvSpPr>
          <p:cNvPr id="3" name="Subtitle 2">
            <a:extLst>
              <a:ext uri="{FF2B5EF4-FFF2-40B4-BE49-F238E27FC236}">
                <a16:creationId xmlns:a16="http://schemas.microsoft.com/office/drawing/2014/main" id="{6CDB34CD-6E82-4148-B8DD-BB1F7AC76BB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6918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9584675" y="0"/>
            <a:ext cx="2607325" cy="674338"/>
          </a:xfrm>
        </p:spPr>
        <p:txBody>
          <a:bodyPr/>
          <a:lstStyle/>
          <a:p>
            <a:r>
              <a:rPr lang="en-US" dirty="0"/>
              <a:t>Acts 23:1-5</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972019" y="583894"/>
            <a:ext cx="9860317" cy="5880914"/>
          </a:xfrm>
        </p:spPr>
        <p:txBody>
          <a:bodyPr>
            <a:normAutofit/>
          </a:bodyPr>
          <a:lstStyle/>
          <a:p>
            <a:r>
              <a:rPr lang="en-US" sz="2800" dirty="0">
                <a:latin typeface="Calibri" panose="020F0502020204030204" pitchFamily="34" charset="0"/>
                <a:cs typeface="Calibri" panose="020F0502020204030204" pitchFamily="34" charset="0"/>
              </a:rPr>
              <a:t>Lessons learned?  Responsibilities to our government?</a:t>
            </a:r>
          </a:p>
          <a:p>
            <a:r>
              <a:rPr lang="en-US" sz="2800" b="1" dirty="0">
                <a:solidFill>
                  <a:srgbClr val="C00000"/>
                </a:solidFill>
                <a:latin typeface="Calibri" panose="020F0502020204030204" pitchFamily="34" charset="0"/>
                <a:cs typeface="Calibri" panose="020F0502020204030204" pitchFamily="34" charset="0"/>
              </a:rPr>
              <a:t>While we can become frustrated with our government for not obeying their own laws, our attitudes need to be kept in check and we cannot be disrespectful.</a:t>
            </a:r>
          </a:p>
        </p:txBody>
      </p:sp>
    </p:spTree>
    <p:extLst>
      <p:ext uri="{BB962C8B-B14F-4D97-AF65-F5344CB8AC3E}">
        <p14:creationId xmlns:p14="http://schemas.microsoft.com/office/powerpoint/2010/main" val="2874999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661013"/>
            <a:ext cx="10322804" cy="5894024"/>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and we need to obey what God commands us to do </a:t>
            </a:r>
            <a:r>
              <a:rPr lang="en-US" sz="2800" dirty="0">
                <a:solidFill>
                  <a:schemeClr val="tx1"/>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Matt 17:24-27, 22:15-22; Acts 5:27-32</a:t>
            </a:r>
          </a:p>
          <a:p>
            <a:r>
              <a:rPr lang="en-US" sz="2800" b="1" dirty="0">
                <a:solidFill>
                  <a:srgbClr val="C00000"/>
                </a:solidFill>
                <a:latin typeface="Calibri" panose="020F0502020204030204" pitchFamily="34" charset="0"/>
                <a:cs typeface="Calibri" panose="020F0502020204030204" pitchFamily="34" charset="0"/>
              </a:rPr>
              <a:t>If laws are in direct opposition to God’s laws, we obey God</a:t>
            </a:r>
            <a:r>
              <a:rPr lang="en-US" sz="2800" dirty="0">
                <a:solidFill>
                  <a:srgbClr val="C00000"/>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 Acts 5:27-32</a:t>
            </a:r>
          </a:p>
          <a:p>
            <a:r>
              <a:rPr lang="en-US" sz="2800" b="1" dirty="0">
                <a:solidFill>
                  <a:srgbClr val="C00000"/>
                </a:solidFill>
                <a:latin typeface="Calibri" panose="020F0502020204030204" pitchFamily="34" charset="0"/>
                <a:cs typeface="Calibri" panose="020F0502020204030204" pitchFamily="34" charset="0"/>
              </a:rPr>
              <a:t>We can have the expectation(s) that our government will follow and obey their own laws just as we do.  We can even be a little frustrated if they don’t, but we must be respectful  </a:t>
            </a:r>
            <a:r>
              <a:rPr lang="en-US" sz="2800" dirty="0">
                <a:latin typeface="Calibri" panose="020F0502020204030204" pitchFamily="34" charset="0"/>
                <a:cs typeface="Calibri" panose="020F0502020204030204" pitchFamily="34" charset="0"/>
              </a:rPr>
              <a:t>– Acts 16:37, Acts 23:4,5</a:t>
            </a:r>
          </a:p>
          <a:p>
            <a:endParaRPr lang="en-US" sz="2800" dirty="0">
              <a:solidFill>
                <a:srgbClr val="C00000"/>
              </a:solidFill>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4308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89A60-71C1-4557-8751-47DEC68CDCAC}"/>
              </a:ext>
            </a:extLst>
          </p:cNvPr>
          <p:cNvSpPr>
            <a:spLocks noGrp="1"/>
          </p:cNvSpPr>
          <p:nvPr>
            <p:ph type="title"/>
          </p:nvPr>
        </p:nvSpPr>
        <p:spPr>
          <a:xfrm>
            <a:off x="9067171" y="1"/>
            <a:ext cx="3124829" cy="286438"/>
          </a:xfrm>
        </p:spPr>
        <p:txBody>
          <a:bodyPr>
            <a:normAutofit fontScale="90000"/>
          </a:bodyPr>
          <a:lstStyle/>
          <a:p>
            <a:r>
              <a:rPr lang="en-US" dirty="0"/>
              <a:t>Acts 23:16-24</a:t>
            </a:r>
          </a:p>
        </p:txBody>
      </p:sp>
      <p:sp>
        <p:nvSpPr>
          <p:cNvPr id="3" name="Content Placeholder 2">
            <a:extLst>
              <a:ext uri="{FF2B5EF4-FFF2-40B4-BE49-F238E27FC236}">
                <a16:creationId xmlns:a16="http://schemas.microsoft.com/office/drawing/2014/main" id="{11132E75-1E1E-47F9-A3BE-818572D71276}"/>
              </a:ext>
            </a:extLst>
          </p:cNvPr>
          <p:cNvSpPr>
            <a:spLocks noGrp="1"/>
          </p:cNvSpPr>
          <p:nvPr>
            <p:ph idx="1"/>
          </p:nvPr>
        </p:nvSpPr>
        <p:spPr>
          <a:xfrm>
            <a:off x="1638300" y="5078103"/>
            <a:ext cx="8915400" cy="1779897"/>
          </a:xfrm>
        </p:spPr>
        <p:txBody>
          <a:bodyPr/>
          <a:lstStyle/>
          <a:p>
            <a:endParaRPr lang="en-US" dirty="0"/>
          </a:p>
        </p:txBody>
      </p:sp>
      <p:sp>
        <p:nvSpPr>
          <p:cNvPr id="4" name="TextBox 3">
            <a:extLst>
              <a:ext uri="{FF2B5EF4-FFF2-40B4-BE49-F238E27FC236}">
                <a16:creationId xmlns:a16="http://schemas.microsoft.com/office/drawing/2014/main" id="{40CD8680-05A5-467C-A46A-A472CDF75B46}"/>
              </a:ext>
            </a:extLst>
          </p:cNvPr>
          <p:cNvSpPr txBox="1"/>
          <p:nvPr/>
        </p:nvSpPr>
        <p:spPr>
          <a:xfrm>
            <a:off x="209320" y="442611"/>
            <a:ext cx="11898217" cy="6463308"/>
          </a:xfrm>
          <a:prstGeom prst="rect">
            <a:avLst/>
          </a:prstGeom>
          <a:solidFill>
            <a:schemeClr val="accent2">
              <a:lumMod val="60000"/>
              <a:lumOff val="40000"/>
            </a:schemeClr>
          </a:solidFill>
        </p:spPr>
        <p:txBody>
          <a:bodyPr wrap="square" rtlCol="0">
            <a:spAutoFit/>
          </a:bodyPr>
          <a:lstStyle/>
          <a:p>
            <a:pPr algn="ctr"/>
            <a:r>
              <a:rPr lang="en-US" sz="2300" b="1" baseline="30000" dirty="0"/>
              <a:t>16 </a:t>
            </a:r>
            <a:r>
              <a:rPr lang="en-US" sz="2300" dirty="0"/>
              <a:t>So when Paul’s sister’s son heard of their ambush, he went and entered the </a:t>
            </a:r>
          </a:p>
          <a:p>
            <a:pPr algn="ctr"/>
            <a:r>
              <a:rPr lang="en-US" sz="2300" dirty="0"/>
              <a:t>barracks and told Paul. </a:t>
            </a:r>
            <a:r>
              <a:rPr lang="en-US" sz="2300" b="1" baseline="30000" dirty="0"/>
              <a:t>17 </a:t>
            </a:r>
            <a:r>
              <a:rPr lang="en-US" sz="2300" dirty="0"/>
              <a:t>Then Paul called one of the centurions to </a:t>
            </a:r>
            <a:r>
              <a:rPr lang="en-US" sz="2300" i="1" dirty="0"/>
              <a:t>him</a:t>
            </a:r>
            <a:r>
              <a:rPr lang="en-US" sz="2300" dirty="0"/>
              <a:t> and </a:t>
            </a:r>
          </a:p>
          <a:p>
            <a:pPr algn="ctr"/>
            <a:r>
              <a:rPr lang="en-US" sz="2300" dirty="0"/>
              <a:t>said, “Take this young man to the commander, for he has something to tell </a:t>
            </a:r>
          </a:p>
          <a:p>
            <a:pPr algn="ctr"/>
            <a:r>
              <a:rPr lang="en-US" sz="2300" dirty="0"/>
              <a:t>him.” </a:t>
            </a:r>
            <a:r>
              <a:rPr lang="en-US" sz="2300" b="1" baseline="30000" dirty="0"/>
              <a:t>18 </a:t>
            </a:r>
            <a:r>
              <a:rPr lang="en-US" sz="2300" dirty="0"/>
              <a:t>So he took him and brought </a:t>
            </a:r>
            <a:r>
              <a:rPr lang="en-US" sz="2300" i="1" dirty="0"/>
              <a:t>him</a:t>
            </a:r>
            <a:r>
              <a:rPr lang="en-US" sz="2300" dirty="0"/>
              <a:t> to the commander and said, “Paul </a:t>
            </a:r>
          </a:p>
          <a:p>
            <a:pPr algn="ctr"/>
            <a:r>
              <a:rPr lang="en-US" sz="2300" dirty="0"/>
              <a:t>the prisoner called me to </a:t>
            </a:r>
            <a:r>
              <a:rPr lang="en-US" sz="2300" i="1" dirty="0"/>
              <a:t>him</a:t>
            </a:r>
            <a:r>
              <a:rPr lang="en-US" sz="2300" dirty="0"/>
              <a:t> and asked </a:t>
            </a:r>
            <a:r>
              <a:rPr lang="en-US" sz="2300" i="1" dirty="0"/>
              <a:t>me</a:t>
            </a:r>
            <a:r>
              <a:rPr lang="en-US" sz="2300" dirty="0"/>
              <a:t> to bring this young man to you. </a:t>
            </a:r>
          </a:p>
          <a:p>
            <a:pPr algn="ctr"/>
            <a:r>
              <a:rPr lang="en-US" sz="2300" dirty="0"/>
              <a:t>He has something to say to you.” </a:t>
            </a:r>
            <a:r>
              <a:rPr lang="en-US" sz="2300" b="1" baseline="30000" dirty="0"/>
              <a:t>19 </a:t>
            </a:r>
            <a:r>
              <a:rPr lang="en-US" sz="2300" dirty="0"/>
              <a:t>Then the commander took him by the </a:t>
            </a:r>
          </a:p>
          <a:p>
            <a:pPr algn="ctr"/>
            <a:r>
              <a:rPr lang="en-US" sz="2300" dirty="0"/>
              <a:t>hand, went aside, and asked privately, “What is it that you have to tell me?”</a:t>
            </a:r>
          </a:p>
          <a:p>
            <a:pPr algn="ctr"/>
            <a:r>
              <a:rPr lang="en-US" sz="2300" b="1" baseline="30000" dirty="0"/>
              <a:t>20 </a:t>
            </a:r>
            <a:r>
              <a:rPr lang="en-US" sz="2300" dirty="0"/>
              <a:t>And he said, “The Jews have agreed to ask that you bring Paul down to </a:t>
            </a:r>
          </a:p>
          <a:p>
            <a:pPr algn="ctr"/>
            <a:r>
              <a:rPr lang="en-US" sz="2300" dirty="0"/>
              <a:t>the council tomorrow, as though they were going to inquire more fully about </a:t>
            </a:r>
          </a:p>
          <a:p>
            <a:pPr algn="ctr"/>
            <a:r>
              <a:rPr lang="en-US" sz="2300" dirty="0"/>
              <a:t>him. </a:t>
            </a:r>
            <a:r>
              <a:rPr lang="en-US" sz="2300" b="1" baseline="30000" dirty="0"/>
              <a:t>21 </a:t>
            </a:r>
            <a:r>
              <a:rPr lang="en-US" sz="2300" dirty="0"/>
              <a:t>But do not yield to them, for more than forty of them lie in wait for him, </a:t>
            </a:r>
          </a:p>
          <a:p>
            <a:pPr algn="ctr"/>
            <a:r>
              <a:rPr lang="en-US" sz="2300" dirty="0"/>
              <a:t>men who have bound themselves by an oath that they will neither eat nor </a:t>
            </a:r>
          </a:p>
          <a:p>
            <a:pPr algn="ctr"/>
            <a:r>
              <a:rPr lang="en-US" sz="2300" dirty="0"/>
              <a:t>drink till they have killed him; and now they are ready, waiting for the promise </a:t>
            </a:r>
          </a:p>
          <a:p>
            <a:pPr algn="ctr"/>
            <a:r>
              <a:rPr lang="en-US" sz="2300" dirty="0"/>
              <a:t>from you. </a:t>
            </a:r>
            <a:r>
              <a:rPr lang="en-US" sz="2300" b="1" baseline="30000" dirty="0"/>
              <a:t>22 </a:t>
            </a:r>
            <a:r>
              <a:rPr lang="en-US" sz="2300" dirty="0"/>
              <a:t>So the commander let the young man depart, and commanded </a:t>
            </a:r>
          </a:p>
          <a:p>
            <a:pPr algn="ctr"/>
            <a:r>
              <a:rPr lang="en-US" sz="2300" i="1" dirty="0"/>
              <a:t>him,</a:t>
            </a:r>
            <a:r>
              <a:rPr lang="en-US" sz="2300" dirty="0"/>
              <a:t> “Tell no one that you have revealed these things to me.” </a:t>
            </a:r>
            <a:r>
              <a:rPr lang="en-US" sz="2300" b="1" dirty="0"/>
              <a:t>Sent to Felix </a:t>
            </a:r>
          </a:p>
          <a:p>
            <a:pPr algn="ctr"/>
            <a:r>
              <a:rPr lang="en-US" sz="2300" b="1" baseline="30000" dirty="0"/>
              <a:t>23 </a:t>
            </a:r>
            <a:r>
              <a:rPr lang="en-US" sz="2300" dirty="0"/>
              <a:t>And he called for two centurions, saying, “Prepare two hundred soldiers, </a:t>
            </a:r>
          </a:p>
          <a:p>
            <a:pPr algn="ctr"/>
            <a:r>
              <a:rPr lang="en-US" sz="2300" dirty="0"/>
              <a:t>seventy horsemen, and two hundred spearmen to go to Caesarea at the third </a:t>
            </a:r>
          </a:p>
          <a:p>
            <a:pPr algn="ctr"/>
            <a:r>
              <a:rPr lang="en-US" sz="2300" dirty="0"/>
              <a:t>hour of the night; </a:t>
            </a:r>
            <a:r>
              <a:rPr lang="en-US" sz="2300" b="1" baseline="30000" dirty="0"/>
              <a:t>24 </a:t>
            </a:r>
            <a:r>
              <a:rPr lang="en-US" sz="2300" dirty="0"/>
              <a:t>and provide mounts to set Paul on, and bring </a:t>
            </a:r>
            <a:r>
              <a:rPr lang="en-US" sz="2300" i="1" dirty="0"/>
              <a:t>him</a:t>
            </a:r>
            <a:r>
              <a:rPr lang="en-US" sz="2300" dirty="0"/>
              <a:t> safely to </a:t>
            </a:r>
          </a:p>
          <a:p>
            <a:pPr algn="ctr"/>
            <a:r>
              <a:rPr lang="en-US" sz="2300" dirty="0"/>
              <a:t>Felix the governor.”</a:t>
            </a:r>
          </a:p>
        </p:txBody>
      </p:sp>
    </p:spTree>
    <p:extLst>
      <p:ext uri="{BB962C8B-B14F-4D97-AF65-F5344CB8AC3E}">
        <p14:creationId xmlns:p14="http://schemas.microsoft.com/office/powerpoint/2010/main" val="2650107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8967730" y="0"/>
            <a:ext cx="3224270" cy="674338"/>
          </a:xfrm>
        </p:spPr>
        <p:txBody>
          <a:bodyPr/>
          <a:lstStyle/>
          <a:p>
            <a:r>
              <a:rPr lang="en-US" dirty="0"/>
              <a:t>Acts 23:16-24</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773936" y="594360"/>
            <a:ext cx="10058400" cy="6099048"/>
          </a:xfrm>
        </p:spPr>
        <p:txBody>
          <a:bodyPr>
            <a:normAutofit/>
          </a:bodyPr>
          <a:lstStyle/>
          <a:p>
            <a:r>
              <a:rPr lang="en-US" sz="2800" dirty="0">
                <a:latin typeface="Calibri" panose="020F0502020204030204" pitchFamily="34" charset="0"/>
                <a:cs typeface="Calibri" panose="020F0502020204030204" pitchFamily="34" charset="0"/>
              </a:rPr>
              <a:t>Another tough passage and another that you may not have thought about in terms of our interaction and responsibilities with our government.</a:t>
            </a:r>
          </a:p>
          <a:p>
            <a:r>
              <a:rPr lang="en-US" sz="2800" dirty="0">
                <a:latin typeface="Calibri" panose="020F0502020204030204" pitchFamily="34" charset="0"/>
                <a:cs typeface="Calibri" panose="020F0502020204030204" pitchFamily="34" charset="0"/>
              </a:rPr>
              <a:t>Notice, when Paul heard of the planned attack, he has his nephew go and tell the commander.  Paul had to know that there would be a good chance that the men who were going to be attacking Paul and the Roman column </a:t>
            </a:r>
            <a:r>
              <a:rPr lang="en-US" sz="2800" b="1" u="sng" dirty="0">
                <a:latin typeface="Calibri" panose="020F0502020204030204" pitchFamily="34" charset="0"/>
                <a:cs typeface="Calibri" panose="020F0502020204030204" pitchFamily="34" charset="0"/>
              </a:rPr>
              <a:t>could be killed</a:t>
            </a:r>
            <a:r>
              <a:rPr lang="en-US" sz="2800" dirty="0">
                <a:latin typeface="Calibri" panose="020F0502020204030204" pitchFamily="34" charset="0"/>
                <a:cs typeface="Calibri" panose="020F0502020204030204" pitchFamily="34" charset="0"/>
              </a:rPr>
              <a:t>.</a:t>
            </a:r>
          </a:p>
          <a:p>
            <a:r>
              <a:rPr lang="en-US" sz="2800" dirty="0">
                <a:latin typeface="Calibri" panose="020F0502020204030204" pitchFamily="34" charset="0"/>
                <a:cs typeface="Calibri" panose="020F0502020204030204" pitchFamily="34" charset="0"/>
              </a:rPr>
              <a:t>So, what lessons can we learn from this account? What does this say as to our relationship with our government as well?  Take a second and think, not easy and this passage is interesting but there has to be reason(s) for it being included in the scriptures as it is.</a:t>
            </a:r>
          </a:p>
        </p:txBody>
      </p:sp>
    </p:spTree>
    <p:extLst>
      <p:ext uri="{BB962C8B-B14F-4D97-AF65-F5344CB8AC3E}">
        <p14:creationId xmlns:p14="http://schemas.microsoft.com/office/powerpoint/2010/main" val="393869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9033831" y="0"/>
            <a:ext cx="3158169" cy="674338"/>
          </a:xfrm>
        </p:spPr>
        <p:txBody>
          <a:bodyPr/>
          <a:lstStyle/>
          <a:p>
            <a:r>
              <a:rPr lang="en-US" dirty="0"/>
              <a:t>Acts 23:16-24</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938528" y="674338"/>
            <a:ext cx="10058400" cy="5790470"/>
          </a:xfrm>
        </p:spPr>
        <p:txBody>
          <a:bodyPr>
            <a:normAutofit/>
          </a:bodyPr>
          <a:lstStyle/>
          <a:p>
            <a:r>
              <a:rPr lang="en-US" sz="2800" dirty="0">
                <a:latin typeface="Calibri" panose="020F0502020204030204" pitchFamily="34" charset="0"/>
                <a:cs typeface="Calibri" panose="020F0502020204030204" pitchFamily="34" charset="0"/>
              </a:rPr>
              <a:t>What does this passage teach as concerning our interaction to our government and those in charge?</a:t>
            </a:r>
          </a:p>
          <a:p>
            <a:r>
              <a:rPr lang="en-US" sz="2800" dirty="0">
                <a:latin typeface="Calibri" panose="020F0502020204030204" pitchFamily="34" charset="0"/>
                <a:cs typeface="Calibri" panose="020F0502020204030204" pitchFamily="34" charset="0"/>
              </a:rPr>
              <a:t>As Christians, the children of God, we don’t have to accept bullying, sexual harassment, being stolen from, etc.  </a:t>
            </a:r>
            <a:r>
              <a:rPr lang="en-US" sz="2800" b="1" dirty="0">
                <a:latin typeface="Calibri" panose="020F0502020204030204" pitchFamily="34" charset="0"/>
                <a:cs typeface="Calibri" panose="020F0502020204030204" pitchFamily="34" charset="0"/>
              </a:rPr>
              <a:t>We can go to those in charge and have it stopped.  </a:t>
            </a:r>
          </a:p>
          <a:p>
            <a:r>
              <a:rPr lang="en-US" sz="2800" dirty="0">
                <a:latin typeface="Calibri" panose="020F0502020204030204" pitchFamily="34" charset="0"/>
                <a:cs typeface="Calibri" panose="020F0502020204030204" pitchFamily="34" charset="0"/>
              </a:rPr>
              <a:t>Even if it means those who are perpetrating the wrongs will be forcefully stopped.</a:t>
            </a:r>
          </a:p>
          <a:p>
            <a:r>
              <a:rPr lang="en-US" sz="2800" dirty="0">
                <a:latin typeface="Calibri" panose="020F0502020204030204" pitchFamily="34" charset="0"/>
                <a:cs typeface="Calibri" panose="020F0502020204030204" pitchFamily="34" charset="0"/>
              </a:rPr>
              <a:t>This is more talking about how we can use our government to guard and protect us as that is why government has been established by our God.  For the good of the people.</a:t>
            </a:r>
          </a:p>
        </p:txBody>
      </p:sp>
    </p:spTree>
    <p:extLst>
      <p:ext uri="{BB962C8B-B14F-4D97-AF65-F5344CB8AC3E}">
        <p14:creationId xmlns:p14="http://schemas.microsoft.com/office/powerpoint/2010/main" val="212575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9055865" y="0"/>
            <a:ext cx="3136135" cy="674338"/>
          </a:xfrm>
        </p:spPr>
        <p:txBody>
          <a:bodyPr/>
          <a:lstStyle/>
          <a:p>
            <a:r>
              <a:rPr lang="en-US" dirty="0"/>
              <a:t>Acts 23:16-24</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2496312" y="905256"/>
            <a:ext cx="9336024" cy="5559552"/>
          </a:xfrm>
        </p:spPr>
        <p:txBody>
          <a:bodyPr>
            <a:normAutofit/>
          </a:bodyPr>
          <a:lstStyle/>
          <a:p>
            <a:r>
              <a:rPr lang="en-US" sz="2800" dirty="0">
                <a:latin typeface="Calibri" panose="020F0502020204030204" pitchFamily="34" charset="0"/>
                <a:cs typeface="Calibri" panose="020F0502020204030204" pitchFamily="34" charset="0"/>
              </a:rPr>
              <a:t>Not sure, of any responsibilities found in this text? I just wanted to point out here that we don’t have to be the subject of others breaking the law and nothing be done.  The government we learn in Romans 13 is there to protect the innocent and we can use them to stop laws being broken against us if need be.</a:t>
            </a:r>
          </a:p>
        </p:txBody>
      </p:sp>
    </p:spTree>
    <p:extLst>
      <p:ext uri="{BB962C8B-B14F-4D97-AF65-F5344CB8AC3E}">
        <p14:creationId xmlns:p14="http://schemas.microsoft.com/office/powerpoint/2010/main" val="99654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661013"/>
            <a:ext cx="10322804" cy="5894024"/>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and we need to obey what God commands us to do </a:t>
            </a:r>
            <a:r>
              <a:rPr lang="en-US" sz="2800" dirty="0">
                <a:solidFill>
                  <a:schemeClr val="tx1"/>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Matt 17:24-27, 22:15-22; Acts 5:27-32</a:t>
            </a:r>
          </a:p>
          <a:p>
            <a:r>
              <a:rPr lang="en-US" sz="2800" b="1" dirty="0">
                <a:solidFill>
                  <a:srgbClr val="C00000"/>
                </a:solidFill>
                <a:latin typeface="Calibri" panose="020F0502020204030204" pitchFamily="34" charset="0"/>
                <a:cs typeface="Calibri" panose="020F0502020204030204" pitchFamily="34" charset="0"/>
              </a:rPr>
              <a:t>If laws are in direct opposition to God’s laws, we obey God</a:t>
            </a:r>
            <a:r>
              <a:rPr lang="en-US" sz="2800" dirty="0">
                <a:solidFill>
                  <a:srgbClr val="C00000"/>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 Acts 5:27-32</a:t>
            </a:r>
          </a:p>
          <a:p>
            <a:r>
              <a:rPr lang="en-US" sz="2800" b="1" dirty="0">
                <a:solidFill>
                  <a:srgbClr val="C00000"/>
                </a:solidFill>
                <a:latin typeface="Calibri" panose="020F0502020204030204" pitchFamily="34" charset="0"/>
                <a:cs typeface="Calibri" panose="020F0502020204030204" pitchFamily="34" charset="0"/>
              </a:rPr>
              <a:t>We can have the expectation(s) that our government will follow and obey their own laws just as we do.  We can even be a little frustrated if they don’t, but we must be respectful  </a:t>
            </a:r>
            <a:r>
              <a:rPr lang="en-US" sz="2800" dirty="0">
                <a:latin typeface="Calibri" panose="020F0502020204030204" pitchFamily="34" charset="0"/>
                <a:cs typeface="Calibri" panose="020F0502020204030204" pitchFamily="34" charset="0"/>
              </a:rPr>
              <a:t>– Acts 16:37, Acts 23:4,5</a:t>
            </a:r>
          </a:p>
          <a:p>
            <a:endParaRPr lang="en-US" sz="2800" dirty="0">
              <a:solidFill>
                <a:srgbClr val="C00000"/>
              </a:solidFill>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10928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A179E-0276-44FF-A818-B7DFC9C6E7CB}"/>
              </a:ext>
            </a:extLst>
          </p:cNvPr>
          <p:cNvSpPr>
            <a:spLocks noGrp="1"/>
          </p:cNvSpPr>
          <p:nvPr>
            <p:ph type="title"/>
          </p:nvPr>
        </p:nvSpPr>
        <p:spPr>
          <a:xfrm>
            <a:off x="8688925" y="0"/>
            <a:ext cx="3503075" cy="697914"/>
          </a:xfrm>
        </p:spPr>
        <p:txBody>
          <a:bodyPr/>
          <a:lstStyle/>
          <a:p>
            <a:r>
              <a:rPr lang="en-US" dirty="0"/>
              <a:t>1 Timothy 2:1-4</a:t>
            </a:r>
          </a:p>
        </p:txBody>
      </p:sp>
      <p:sp>
        <p:nvSpPr>
          <p:cNvPr id="3" name="Content Placeholder 2">
            <a:extLst>
              <a:ext uri="{FF2B5EF4-FFF2-40B4-BE49-F238E27FC236}">
                <a16:creationId xmlns:a16="http://schemas.microsoft.com/office/drawing/2014/main" id="{FC501630-C2D2-4C76-A851-7F6E1774A9C8}"/>
              </a:ext>
            </a:extLst>
          </p:cNvPr>
          <p:cNvSpPr>
            <a:spLocks noGrp="1"/>
          </p:cNvSpPr>
          <p:nvPr>
            <p:ph idx="1"/>
          </p:nvPr>
        </p:nvSpPr>
        <p:spPr>
          <a:xfrm>
            <a:off x="231353" y="2893608"/>
            <a:ext cx="11699913" cy="3595328"/>
          </a:xfrm>
        </p:spPr>
        <p:txBody>
          <a:bodyPr>
            <a:normAutofit/>
          </a:bodyPr>
          <a:lstStyle/>
          <a:p>
            <a:r>
              <a:rPr lang="en-US" sz="2800" dirty="0">
                <a:latin typeface="Calibri" panose="020F0502020204030204" pitchFamily="34" charset="0"/>
                <a:cs typeface="Calibri" panose="020F0502020204030204" pitchFamily="34" charset="0"/>
              </a:rPr>
              <a:t>This speaks more towards our responsibilities </a:t>
            </a:r>
            <a:r>
              <a:rPr lang="en-US" sz="2800" b="1" dirty="0">
                <a:latin typeface="Calibri" panose="020F0502020204030204" pitchFamily="34" charset="0"/>
                <a:cs typeface="Calibri" panose="020F0502020204030204" pitchFamily="34" charset="0"/>
              </a:rPr>
              <a:t>and</a:t>
            </a:r>
            <a:r>
              <a:rPr lang="en-US" sz="2800" dirty="0">
                <a:latin typeface="Calibri" panose="020F0502020204030204" pitchFamily="34" charset="0"/>
                <a:cs typeface="Calibri" panose="020F0502020204030204" pitchFamily="34" charset="0"/>
              </a:rPr>
              <a:t> relationships to our government.</a:t>
            </a:r>
          </a:p>
          <a:p>
            <a:r>
              <a:rPr lang="en-US" sz="2800" dirty="0">
                <a:latin typeface="Calibri" panose="020F0502020204030204" pitchFamily="34" charset="0"/>
                <a:cs typeface="Calibri" panose="020F0502020204030204" pitchFamily="34" charset="0"/>
              </a:rPr>
              <a:t>What responsibilities are discussed in this passage?</a:t>
            </a:r>
          </a:p>
          <a:p>
            <a:r>
              <a:rPr lang="en-US" sz="2800" b="1" dirty="0">
                <a:solidFill>
                  <a:srgbClr val="C00000"/>
                </a:solidFill>
                <a:latin typeface="Calibri" panose="020F0502020204030204" pitchFamily="34" charset="0"/>
                <a:cs typeface="Calibri" panose="020F0502020204030204" pitchFamily="34" charset="0"/>
              </a:rPr>
              <a:t>Pray for our government </a:t>
            </a:r>
            <a:r>
              <a:rPr lang="en-US" sz="2800" dirty="0">
                <a:latin typeface="Calibri" panose="020F0502020204030204" pitchFamily="34" charset="0"/>
                <a:cs typeface="Calibri" panose="020F0502020204030204" pitchFamily="34" charset="0"/>
              </a:rPr>
              <a:t>– what specifically are we to be praying for?</a:t>
            </a:r>
          </a:p>
          <a:p>
            <a:r>
              <a:rPr lang="en-US" sz="2800" dirty="0">
                <a:latin typeface="Calibri" panose="020F0502020204030204" pitchFamily="34" charset="0"/>
                <a:cs typeface="Calibri" panose="020F0502020204030204" pitchFamily="34" charset="0"/>
              </a:rPr>
              <a:t>Notice that Paul gives specific areas we need to be praying to our government for.  Guess we need to define those words!</a:t>
            </a:r>
          </a:p>
        </p:txBody>
      </p:sp>
      <p:sp>
        <p:nvSpPr>
          <p:cNvPr id="4" name="TextBox 3">
            <a:extLst>
              <a:ext uri="{FF2B5EF4-FFF2-40B4-BE49-F238E27FC236}">
                <a16:creationId xmlns:a16="http://schemas.microsoft.com/office/drawing/2014/main" id="{E126FB9C-ED7D-4EB1-B53F-6AE2426DA969}"/>
              </a:ext>
            </a:extLst>
          </p:cNvPr>
          <p:cNvSpPr txBox="1"/>
          <p:nvPr/>
        </p:nvSpPr>
        <p:spPr>
          <a:xfrm>
            <a:off x="154236" y="826265"/>
            <a:ext cx="11950707" cy="1938992"/>
          </a:xfrm>
          <a:prstGeom prst="rect">
            <a:avLst/>
          </a:prstGeom>
          <a:solidFill>
            <a:schemeClr val="accent2">
              <a:lumMod val="60000"/>
              <a:lumOff val="40000"/>
            </a:schemeClr>
          </a:solidFill>
        </p:spPr>
        <p:txBody>
          <a:bodyPr wrap="none" rtlCol="0">
            <a:spAutoFit/>
          </a:bodyPr>
          <a:lstStyle/>
          <a:p>
            <a:pPr algn="ctr"/>
            <a:r>
              <a:rPr lang="en-US" sz="2400" dirty="0"/>
              <a:t>Therefore I exhort first of all that supplications, prayers, intercessions, </a:t>
            </a:r>
            <a:r>
              <a:rPr lang="en-US" sz="2400" i="1" dirty="0"/>
              <a:t>and</a:t>
            </a:r>
            <a:r>
              <a:rPr lang="en-US" sz="2400" dirty="0"/>
              <a:t> </a:t>
            </a:r>
          </a:p>
          <a:p>
            <a:pPr algn="ctr"/>
            <a:r>
              <a:rPr lang="en-US" sz="2400" dirty="0"/>
              <a:t>giving of thanks be made for all men, </a:t>
            </a:r>
            <a:r>
              <a:rPr lang="en-US" sz="2400" b="1" baseline="30000" dirty="0"/>
              <a:t>2 </a:t>
            </a:r>
            <a:r>
              <a:rPr lang="en-US" sz="2400" dirty="0"/>
              <a:t>for kings and all who are in authority, </a:t>
            </a:r>
          </a:p>
          <a:p>
            <a:pPr algn="ctr"/>
            <a:r>
              <a:rPr lang="en-US" sz="2400" dirty="0"/>
              <a:t>that we may lead a quiet and peaceable life in all godliness and reverence. </a:t>
            </a:r>
          </a:p>
          <a:p>
            <a:pPr algn="ctr"/>
            <a:r>
              <a:rPr lang="en-US" sz="2400" b="1" baseline="30000" dirty="0"/>
              <a:t>3 </a:t>
            </a:r>
            <a:r>
              <a:rPr lang="en-US" sz="2400" dirty="0"/>
              <a:t>For this </a:t>
            </a:r>
            <a:r>
              <a:rPr lang="en-US" sz="2400" i="1" dirty="0"/>
              <a:t>is</a:t>
            </a:r>
            <a:r>
              <a:rPr lang="en-US" sz="2400" dirty="0"/>
              <a:t> good and acceptable in the sight of God our Savior, </a:t>
            </a:r>
            <a:r>
              <a:rPr lang="en-US" sz="2400" b="1" baseline="30000" dirty="0"/>
              <a:t>4 </a:t>
            </a:r>
            <a:r>
              <a:rPr lang="en-US" sz="2400" dirty="0"/>
              <a:t>who desires </a:t>
            </a:r>
          </a:p>
          <a:p>
            <a:pPr algn="ctr"/>
            <a:r>
              <a:rPr lang="en-US" sz="2400" dirty="0"/>
              <a:t>all men to be saved and to come to the knowledge of the truth.</a:t>
            </a:r>
          </a:p>
        </p:txBody>
      </p:sp>
    </p:spTree>
    <p:extLst>
      <p:ext uri="{BB962C8B-B14F-4D97-AF65-F5344CB8AC3E}">
        <p14:creationId xmlns:p14="http://schemas.microsoft.com/office/powerpoint/2010/main" val="285546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8615190" y="0"/>
            <a:ext cx="3576810" cy="674338"/>
          </a:xfrm>
        </p:spPr>
        <p:txBody>
          <a:bodyPr/>
          <a:lstStyle/>
          <a:p>
            <a:r>
              <a:rPr lang="en-US" dirty="0"/>
              <a:t>1 Timothy 2:1-4</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772239" y="509047"/>
            <a:ext cx="10265790" cy="5955761"/>
          </a:xfrm>
        </p:spPr>
        <p:txBody>
          <a:bodyPr>
            <a:noAutofit/>
          </a:bodyPr>
          <a:lstStyle/>
          <a:p>
            <a:r>
              <a:rPr lang="en-US" sz="2400" b="1" u="sng" dirty="0">
                <a:solidFill>
                  <a:srgbClr val="C00000"/>
                </a:solidFill>
                <a:latin typeface="Calibri" panose="020F0502020204030204" pitchFamily="34" charset="0"/>
                <a:cs typeface="Calibri" panose="020F0502020204030204" pitchFamily="34" charset="0"/>
              </a:rPr>
              <a:t>Quiet</a:t>
            </a:r>
            <a:r>
              <a:rPr lang="en-US" sz="2400" dirty="0">
                <a:latin typeface="Calibri" panose="020F0502020204030204" pitchFamily="34" charset="0"/>
                <a:cs typeface="Calibri" panose="020F0502020204030204" pitchFamily="34" charset="0"/>
              </a:rPr>
              <a:t> - </a:t>
            </a:r>
            <a:r>
              <a:rPr lang="en-US" sz="2400" b="1" dirty="0">
                <a:latin typeface="Calibri" panose="020F0502020204030204" pitchFamily="34" charset="0"/>
                <a:cs typeface="Calibri" panose="020F0502020204030204" pitchFamily="34" charset="0"/>
              </a:rPr>
              <a:t>2263</a:t>
            </a:r>
            <a:r>
              <a:rPr lang="en-US" sz="2400" dirty="0">
                <a:latin typeface="Calibri" panose="020F0502020204030204" pitchFamily="34" charset="0"/>
                <a:cs typeface="Calibri" panose="020F0502020204030204" pitchFamily="34" charset="0"/>
              </a:rPr>
              <a:t> </a:t>
            </a:r>
            <a:r>
              <a:rPr lang="en-US" sz="2400" i="1" dirty="0" err="1">
                <a:latin typeface="Calibri" panose="020F0502020204030204" pitchFamily="34" charset="0"/>
                <a:cs typeface="Calibri" panose="020F0502020204030204" pitchFamily="34" charset="0"/>
              </a:rPr>
              <a:t>ḗremos</a:t>
            </a:r>
            <a:r>
              <a:rPr lang="en-US" sz="2400" dirty="0">
                <a:latin typeface="Calibri" panose="020F0502020204030204" pitchFamily="34" charset="0"/>
                <a:cs typeface="Calibri" panose="020F0502020204030204" pitchFamily="34" charset="0"/>
              </a:rPr>
              <a:t> (an adjective) – properly, undisturbed (placid); (figuratively) </a:t>
            </a:r>
            <a:r>
              <a:rPr lang="en-US" sz="2400" i="1" dirty="0">
                <a:latin typeface="Calibri" panose="020F0502020204030204" pitchFamily="34" charset="0"/>
                <a:cs typeface="Calibri" panose="020F0502020204030204" pitchFamily="34" charset="0"/>
              </a:rPr>
              <a:t>quiet</a:t>
            </a:r>
            <a:r>
              <a:rPr lang="en-US" sz="2400" dirty="0">
                <a:latin typeface="Calibri" panose="020F0502020204030204" pitchFamily="34" charset="0"/>
                <a:cs typeface="Calibri" panose="020F0502020204030204" pitchFamily="34" charset="0"/>
              </a:rPr>
              <a:t>; </a:t>
            </a:r>
            <a:r>
              <a:rPr lang="en-US" sz="2400" b="1" dirty="0">
                <a:latin typeface="Calibri" panose="020F0502020204030204" pitchFamily="34" charset="0"/>
                <a:cs typeface="Calibri" panose="020F0502020204030204" pitchFamily="34" charset="0"/>
              </a:rPr>
              <a:t>free from </a:t>
            </a:r>
            <a:r>
              <a:rPr lang="en-US" sz="2400" b="1" i="1" dirty="0">
                <a:latin typeface="Calibri" panose="020F0502020204030204" pitchFamily="34" charset="0"/>
                <a:cs typeface="Calibri" panose="020F0502020204030204" pitchFamily="34" charset="0"/>
              </a:rPr>
              <a:t>outward</a:t>
            </a:r>
            <a:r>
              <a:rPr lang="en-US" sz="2400" b="1" dirty="0">
                <a:latin typeface="Calibri" panose="020F0502020204030204" pitchFamily="34" charset="0"/>
                <a:cs typeface="Calibri" panose="020F0502020204030204" pitchFamily="34" charset="0"/>
              </a:rPr>
              <a:t> disturbance; tranquil; without needless commotion or disturbances </a:t>
            </a:r>
            <a:r>
              <a:rPr lang="en-US" sz="2400" dirty="0">
                <a:latin typeface="Calibri" panose="020F0502020204030204" pitchFamily="34" charset="0"/>
                <a:cs typeface="Calibri" panose="020F0502020204030204" pitchFamily="34" charset="0"/>
              </a:rPr>
              <a:t>(</a:t>
            </a:r>
            <a:r>
              <a:rPr lang="en-US" sz="2400" b="1" u="sng" dirty="0">
                <a:latin typeface="Calibri" panose="020F0502020204030204" pitchFamily="34" charset="0"/>
                <a:cs typeface="Calibri" panose="020F0502020204030204" pitchFamily="34" charset="0"/>
              </a:rPr>
              <a:t>used only in 1 Tim 2:2</a:t>
            </a:r>
            <a:r>
              <a:rPr lang="en-US" sz="2400" dirty="0">
                <a:latin typeface="Calibri" panose="020F0502020204030204" pitchFamily="34" charset="0"/>
                <a:cs typeface="Calibri" panose="020F0502020204030204" pitchFamily="34" charset="0"/>
              </a:rPr>
              <a:t>).</a:t>
            </a:r>
          </a:p>
          <a:p>
            <a:r>
              <a:rPr lang="en-US" sz="2400" dirty="0">
                <a:latin typeface="Calibri" panose="020F0502020204030204" pitchFamily="34" charset="0"/>
                <a:cs typeface="Calibri" panose="020F0502020204030204" pitchFamily="34" charset="0"/>
                <a:hlinkClick r:id="rId2"/>
              </a:rPr>
              <a:t>2263</a:t>
            </a:r>
            <a:r>
              <a:rPr lang="en-US" sz="2400" dirty="0">
                <a:latin typeface="Calibri" panose="020F0502020204030204" pitchFamily="34" charset="0"/>
                <a:cs typeface="Calibri" panose="020F0502020204030204" pitchFamily="34" charset="0"/>
              </a:rPr>
              <a:t> </a:t>
            </a:r>
            <a:r>
              <a:rPr lang="en-US" sz="2400" i="1" dirty="0">
                <a:latin typeface="Calibri" panose="020F0502020204030204" pitchFamily="34" charset="0"/>
                <a:cs typeface="Calibri" panose="020F0502020204030204" pitchFamily="34" charset="0"/>
              </a:rPr>
              <a:t>/</a:t>
            </a:r>
            <a:r>
              <a:rPr lang="en-US" sz="2400" i="1" dirty="0" err="1">
                <a:latin typeface="Calibri" panose="020F0502020204030204" pitchFamily="34" charset="0"/>
                <a:cs typeface="Calibri" panose="020F0502020204030204" pitchFamily="34" charset="0"/>
              </a:rPr>
              <a:t>ḗremos</a:t>
            </a:r>
            <a:r>
              <a:rPr lang="en-US" sz="2400" dirty="0">
                <a:latin typeface="Calibri" panose="020F0502020204030204" pitchFamily="34" charset="0"/>
                <a:cs typeface="Calibri" panose="020F0502020204030204" pitchFamily="34" charset="0"/>
              </a:rPr>
              <a:t> ("undisturbed") </a:t>
            </a:r>
            <a:r>
              <a:rPr lang="en-US" sz="2400" b="1" dirty="0">
                <a:latin typeface="Calibri" panose="020F0502020204030204" pitchFamily="34" charset="0"/>
                <a:cs typeface="Calibri" panose="020F0502020204030204" pitchFamily="34" charset="0"/>
              </a:rPr>
              <a:t>is used of the </a:t>
            </a:r>
            <a:r>
              <a:rPr lang="en-US" sz="2400" b="1" i="1" dirty="0">
                <a:latin typeface="Calibri" panose="020F0502020204030204" pitchFamily="34" charset="0"/>
                <a:cs typeface="Calibri" panose="020F0502020204030204" pitchFamily="34" charset="0"/>
              </a:rPr>
              <a:t>tranquil lifestyle</a:t>
            </a:r>
            <a:r>
              <a:rPr lang="en-US" sz="2400" b="1" dirty="0">
                <a:latin typeface="Calibri" panose="020F0502020204030204" pitchFamily="34" charset="0"/>
                <a:cs typeface="Calibri" panose="020F0502020204030204" pitchFamily="34" charset="0"/>
              </a:rPr>
              <a:t> of someone who is </a:t>
            </a:r>
            <a:r>
              <a:rPr lang="en-US" sz="2400" b="1" i="1" dirty="0">
                <a:latin typeface="Calibri" panose="020F0502020204030204" pitchFamily="34" charset="0"/>
                <a:cs typeface="Calibri" panose="020F0502020204030204" pitchFamily="34" charset="0"/>
              </a:rPr>
              <a:t>composed</a:t>
            </a:r>
            <a:r>
              <a:rPr lang="en-US" sz="2400" b="1" dirty="0">
                <a:latin typeface="Calibri" panose="020F0502020204030204" pitchFamily="34" charset="0"/>
                <a:cs typeface="Calibri" panose="020F0502020204030204" pitchFamily="34" charset="0"/>
              </a:rPr>
              <a:t> ("self-contained, </a:t>
            </a:r>
            <a:r>
              <a:rPr lang="en-US" sz="2400" b="1" i="1" dirty="0">
                <a:solidFill>
                  <a:srgbClr val="FF0000"/>
                </a:solidFill>
                <a:latin typeface="Calibri" panose="020F0502020204030204" pitchFamily="34" charset="0"/>
                <a:cs typeface="Calibri" panose="020F0502020204030204" pitchFamily="34" charset="0"/>
              </a:rPr>
              <a:t>discreet</a:t>
            </a:r>
            <a:r>
              <a:rPr lang="en-US" sz="2400" b="1" dirty="0">
                <a:latin typeface="Calibri" panose="020F0502020204030204" pitchFamily="34" charset="0"/>
                <a:cs typeface="Calibri" panose="020F0502020204030204" pitchFamily="34" charset="0"/>
              </a:rPr>
              <a:t>").</a:t>
            </a:r>
          </a:p>
          <a:p>
            <a:r>
              <a:rPr lang="en-US" sz="2400" dirty="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hlinkClick r:id="rId2"/>
              </a:rPr>
              <a:t>2263</a:t>
            </a:r>
            <a:r>
              <a:rPr lang="en-US" sz="2400" dirty="0">
                <a:latin typeface="Calibri" panose="020F0502020204030204" pitchFamily="34" charset="0"/>
                <a:cs typeface="Calibri" panose="020F0502020204030204" pitchFamily="34" charset="0"/>
              </a:rPr>
              <a:t> (</a:t>
            </a:r>
            <a:r>
              <a:rPr lang="en-US" sz="2400" i="1" dirty="0" err="1">
                <a:latin typeface="Calibri" panose="020F0502020204030204" pitchFamily="34" charset="0"/>
                <a:cs typeface="Calibri" panose="020F0502020204030204" pitchFamily="34" charset="0"/>
              </a:rPr>
              <a:t>ḗremos</a:t>
            </a:r>
            <a:r>
              <a:rPr lang="en-US" sz="2400" dirty="0">
                <a:latin typeface="Calibri" panose="020F0502020204030204" pitchFamily="34" charset="0"/>
                <a:cs typeface="Calibri" panose="020F0502020204030204" pitchFamily="34" charset="0"/>
              </a:rPr>
              <a:t>) </a:t>
            </a:r>
            <a:r>
              <a:rPr lang="en-US" sz="2400" b="1" dirty="0">
                <a:latin typeface="Calibri" panose="020F0502020204030204" pitchFamily="34" charset="0"/>
                <a:cs typeface="Calibri" panose="020F0502020204030204" pitchFamily="34" charset="0"/>
              </a:rPr>
              <a:t>figuratively refers to </a:t>
            </a:r>
            <a:r>
              <a:rPr lang="en-US" sz="2400" b="1" i="1" dirty="0">
                <a:latin typeface="Calibri" panose="020F0502020204030204" pitchFamily="34" charset="0"/>
                <a:cs typeface="Calibri" panose="020F0502020204030204" pitchFamily="34" charset="0"/>
              </a:rPr>
              <a:t>being composed</a:t>
            </a:r>
            <a:r>
              <a:rPr lang="en-US" sz="2400" b="1"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quiet</a:t>
            </a:r>
            <a:r>
              <a:rPr lang="en-US" sz="2400" b="1"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avoiding what is flamboyant</a:t>
            </a:r>
            <a:r>
              <a:rPr lang="en-US" sz="2400" b="1"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ostentatious, </a:t>
            </a:r>
            <a:r>
              <a:rPr lang="en-US" sz="2400" b="1" i="1" dirty="0">
                <a:solidFill>
                  <a:srgbClr val="FF0000"/>
                </a:solidFill>
                <a:latin typeface="Calibri" panose="020F0502020204030204" pitchFamily="34" charset="0"/>
                <a:cs typeface="Calibri" panose="020F0502020204030204" pitchFamily="34" charset="0"/>
              </a:rPr>
              <a:t>drawing attention to ourselves</a:t>
            </a:r>
            <a:r>
              <a:rPr lang="en-US" sz="2400" b="1" dirty="0">
                <a:latin typeface="Calibri" panose="020F0502020204030204" pitchFamily="34" charset="0"/>
                <a:cs typeface="Calibri" panose="020F0502020204030204" pitchFamily="34" charset="0"/>
              </a:rPr>
              <a:t>).]</a:t>
            </a:r>
          </a:p>
          <a:p>
            <a:r>
              <a:rPr lang="en-US" sz="2400" b="1" dirty="0">
                <a:solidFill>
                  <a:srgbClr val="C00000"/>
                </a:solidFill>
                <a:latin typeface="Calibri" panose="020F0502020204030204" pitchFamily="34" charset="0"/>
                <a:cs typeface="Calibri" panose="020F0502020204030204" pitchFamily="34" charset="0"/>
              </a:rPr>
              <a:t>Peaceful or Tranquil </a:t>
            </a:r>
            <a:r>
              <a:rPr lang="en-US" sz="2400" dirty="0">
                <a:latin typeface="Calibri" panose="020F0502020204030204" pitchFamily="34" charset="0"/>
                <a:cs typeface="Calibri" panose="020F0502020204030204" pitchFamily="34" charset="0"/>
              </a:rPr>
              <a:t>- </a:t>
            </a:r>
            <a:r>
              <a:rPr lang="en-US" sz="2400" b="1" dirty="0">
                <a:latin typeface="Calibri" panose="020F0502020204030204" pitchFamily="34" charset="0"/>
                <a:cs typeface="Calibri" panose="020F0502020204030204" pitchFamily="34" charset="0"/>
              </a:rPr>
              <a:t>2272</a:t>
            </a:r>
            <a:r>
              <a:rPr lang="en-US" sz="2400" dirty="0">
                <a:latin typeface="Calibri" panose="020F0502020204030204" pitchFamily="34" charset="0"/>
                <a:cs typeface="Calibri" panose="020F0502020204030204" pitchFamily="34" charset="0"/>
              </a:rPr>
              <a:t> </a:t>
            </a:r>
            <a:r>
              <a:rPr lang="en-US" sz="2400" i="1" dirty="0" err="1">
                <a:latin typeface="Calibri" panose="020F0502020204030204" pitchFamily="34" charset="0"/>
                <a:cs typeface="Calibri" panose="020F0502020204030204" pitchFamily="34" charset="0"/>
              </a:rPr>
              <a:t>hēsýxios</a:t>
            </a:r>
            <a:r>
              <a:rPr lang="en-US" sz="2400" dirty="0">
                <a:latin typeface="Calibri" panose="020F0502020204030204" pitchFamily="34" charset="0"/>
                <a:cs typeface="Calibri" panose="020F0502020204030204" pitchFamily="34" charset="0"/>
              </a:rPr>
              <a:t> (an adjective derived from </a:t>
            </a:r>
            <a:r>
              <a:rPr lang="en-US" sz="2400" i="1" dirty="0" err="1">
                <a:latin typeface="Calibri" panose="020F0502020204030204" pitchFamily="34" charset="0"/>
                <a:cs typeface="Calibri" panose="020F0502020204030204" pitchFamily="34" charset="0"/>
              </a:rPr>
              <a:t>hēsyxos</a:t>
            </a:r>
            <a:r>
              <a:rPr lang="en-US" sz="2400" dirty="0">
                <a:latin typeface="Calibri" panose="020F0502020204030204" pitchFamily="34" charset="0"/>
                <a:cs typeface="Calibri" panose="020F0502020204030204" pitchFamily="34" charset="0"/>
              </a:rPr>
              <a:t>, "quiet, stillness") – </a:t>
            </a:r>
            <a:r>
              <a:rPr lang="en-US" sz="2400" b="1" dirty="0">
                <a:latin typeface="Calibri" panose="020F0502020204030204" pitchFamily="34" charset="0"/>
                <a:cs typeface="Calibri" panose="020F0502020204030204" pitchFamily="34" charset="0"/>
              </a:rPr>
              <a:t>properly, quiet (still), i.e. steady (settled) due to a </a:t>
            </a:r>
            <a:r>
              <a:rPr lang="en-US" sz="2400" b="1" i="1" dirty="0">
                <a:latin typeface="Calibri" panose="020F0502020204030204" pitchFamily="34" charset="0"/>
                <a:cs typeface="Calibri" panose="020F0502020204030204" pitchFamily="34" charset="0"/>
              </a:rPr>
              <a:t>divinely-inspired inner calmness</a:t>
            </a:r>
            <a:r>
              <a:rPr lang="en-US" sz="2400" b="1" dirty="0">
                <a:latin typeface="Calibri" panose="020F0502020204030204" pitchFamily="34" charset="0"/>
                <a:cs typeface="Calibri" panose="020F0502020204030204" pitchFamily="34" charset="0"/>
              </a:rPr>
              <a:t>.</a:t>
            </a:r>
          </a:p>
          <a:p>
            <a:r>
              <a:rPr lang="en-US" sz="2400" dirty="0">
                <a:latin typeface="Calibri" panose="020F0502020204030204" pitchFamily="34" charset="0"/>
                <a:cs typeface="Calibri" panose="020F0502020204030204" pitchFamily="34" charset="0"/>
              </a:rPr>
              <a:t>2272</a:t>
            </a:r>
            <a:r>
              <a:rPr lang="en-US" sz="2400" i="1" dirty="0">
                <a:latin typeface="Calibri" panose="020F0502020204030204" pitchFamily="34" charset="0"/>
                <a:cs typeface="Calibri" panose="020F0502020204030204" pitchFamily="34" charset="0"/>
              </a:rPr>
              <a:t>/</a:t>
            </a:r>
            <a:r>
              <a:rPr lang="en-US" sz="2400" i="1" dirty="0" err="1">
                <a:latin typeface="Calibri" panose="020F0502020204030204" pitchFamily="34" charset="0"/>
                <a:cs typeface="Calibri" panose="020F0502020204030204" pitchFamily="34" charset="0"/>
              </a:rPr>
              <a:t>hēsyxios</a:t>
            </a:r>
            <a:r>
              <a:rPr lang="en-US" sz="2400" dirty="0">
                <a:latin typeface="Calibri" panose="020F0502020204030204" pitchFamily="34" charset="0"/>
                <a:cs typeface="Calibri" panose="020F0502020204030204" pitchFamily="34" charset="0"/>
              </a:rPr>
              <a:t> ("calmly quiet") </a:t>
            </a:r>
            <a:r>
              <a:rPr lang="en-US" sz="2400" b="1" dirty="0">
                <a:latin typeface="Calibri" panose="020F0502020204030204" pitchFamily="34" charset="0"/>
                <a:cs typeface="Calibri" panose="020F0502020204030204" pitchFamily="34" charset="0"/>
              </a:rPr>
              <a:t>describes being "</a:t>
            </a:r>
            <a:r>
              <a:rPr lang="en-US" sz="2400" b="1" i="1" dirty="0">
                <a:latin typeface="Calibri" panose="020F0502020204030204" pitchFamily="34" charset="0"/>
                <a:cs typeface="Calibri" panose="020F0502020204030204" pitchFamily="34" charset="0"/>
              </a:rPr>
              <a:t>appropriately tranquil</a:t>
            </a:r>
            <a:r>
              <a:rPr lang="en-US" sz="2400" b="1" dirty="0">
                <a:latin typeface="Calibri" panose="020F0502020204030204" pitchFamily="34" charset="0"/>
                <a:cs typeface="Calibri" panose="020F0502020204030204" pitchFamily="34" charset="0"/>
              </a:rPr>
              <a:t>" by not misusing (or overusing) words that would stir up needless friction (destructive commotion).</a:t>
            </a:r>
          </a:p>
          <a:p>
            <a:r>
              <a:rPr lang="en-US" sz="2400" dirty="0">
                <a:latin typeface="Calibri" panose="020F0502020204030204" pitchFamily="34" charset="0"/>
                <a:cs typeface="Calibri" panose="020F0502020204030204" pitchFamily="34" charset="0"/>
              </a:rPr>
              <a:t>So, in your own words, what is it we are commanded to be praying for our government?</a:t>
            </a:r>
          </a:p>
        </p:txBody>
      </p:sp>
    </p:spTree>
    <p:extLst>
      <p:ext uri="{BB962C8B-B14F-4D97-AF65-F5344CB8AC3E}">
        <p14:creationId xmlns:p14="http://schemas.microsoft.com/office/powerpoint/2010/main" val="104920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8648241" y="0"/>
            <a:ext cx="3543759" cy="674338"/>
          </a:xfrm>
        </p:spPr>
        <p:txBody>
          <a:bodyPr/>
          <a:lstStyle/>
          <a:p>
            <a:r>
              <a:rPr lang="en-US" dirty="0"/>
              <a:t>1 Timothy 2:1-4</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911097" y="674338"/>
            <a:ext cx="10086272" cy="5790470"/>
          </a:xfrm>
        </p:spPr>
        <p:txBody>
          <a:bodyPr>
            <a:normAutofit/>
          </a:bodyPr>
          <a:lstStyle/>
          <a:p>
            <a:r>
              <a:rPr lang="en-US" sz="2800" dirty="0">
                <a:latin typeface="Calibri" panose="020F0502020204030204" pitchFamily="34" charset="0"/>
                <a:cs typeface="Calibri" panose="020F0502020204030204" pitchFamily="34" charset="0"/>
              </a:rPr>
              <a:t>So first, with this passage in mind, what is our relationship supposed to be like with our government?</a:t>
            </a: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Second, what are our responsibilities to our government as found in this passage?</a:t>
            </a:r>
          </a:p>
          <a:p>
            <a:endParaRPr lang="en-US" sz="2800" dirty="0">
              <a:latin typeface="Calibri" panose="020F0502020204030204" pitchFamily="34" charset="0"/>
              <a:cs typeface="Calibri" panose="020F0502020204030204" pitchFamily="34" charset="0"/>
            </a:endParaRPr>
          </a:p>
          <a:p>
            <a:r>
              <a:rPr lang="en-US" sz="2800" b="1" dirty="0">
                <a:solidFill>
                  <a:srgbClr val="C00000"/>
                </a:solidFill>
                <a:latin typeface="Calibri" panose="020F0502020204030204" pitchFamily="34" charset="0"/>
                <a:cs typeface="Calibri" panose="020F0502020204030204" pitchFamily="34" charset="0"/>
              </a:rPr>
              <a:t>We need to be praying for our government to rule in such a way, that as the people of God, we lead a quiet and peaceable life.  </a:t>
            </a:r>
          </a:p>
        </p:txBody>
      </p:sp>
    </p:spTree>
    <p:extLst>
      <p:ext uri="{BB962C8B-B14F-4D97-AF65-F5344CB8AC3E}">
        <p14:creationId xmlns:p14="http://schemas.microsoft.com/office/powerpoint/2010/main" val="117729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220338" y="0"/>
            <a:ext cx="3986784" cy="760164"/>
          </a:xfrm>
        </p:spPr>
        <p:txBody>
          <a:bodyPr/>
          <a:lstStyle/>
          <a:p>
            <a:r>
              <a:rPr lang="en-US" dirty="0"/>
              <a:t>Initial Thoughts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1641513" y="594912"/>
            <a:ext cx="10204590" cy="6155210"/>
          </a:xfrm>
        </p:spPr>
        <p:txBody>
          <a:bodyPr>
            <a:normAutofit/>
          </a:bodyPr>
          <a:lstStyle/>
          <a:p>
            <a:r>
              <a:rPr lang="en-US" sz="2800" dirty="0">
                <a:latin typeface="Calibri" panose="020F0502020204030204" pitchFamily="34" charset="0"/>
                <a:cs typeface="Calibri" panose="020F0502020204030204" pitchFamily="34" charset="0"/>
              </a:rPr>
              <a:t>When we think about the Christians responsibilities to the government, we almost always go right to Romans 13 and don’t normally look at all passages related to the first century Christians interaction with the government.</a:t>
            </a:r>
          </a:p>
          <a:p>
            <a:r>
              <a:rPr lang="en-US" sz="2800" dirty="0">
                <a:latin typeface="Calibri" panose="020F0502020204030204" pitchFamily="34" charset="0"/>
                <a:cs typeface="Calibri" panose="020F0502020204030204" pitchFamily="34" charset="0"/>
              </a:rPr>
              <a:t>I want to go to Romans 13, </a:t>
            </a:r>
            <a:r>
              <a:rPr lang="en-US" sz="2800" b="1" u="sng" dirty="0">
                <a:solidFill>
                  <a:srgbClr val="FF0000"/>
                </a:solidFill>
                <a:latin typeface="Calibri" panose="020F0502020204030204" pitchFamily="34" charset="0"/>
                <a:cs typeface="Calibri" panose="020F0502020204030204" pitchFamily="34" charset="0"/>
              </a:rPr>
              <a:t>after</a:t>
            </a:r>
            <a:r>
              <a:rPr lang="en-US" sz="2800" dirty="0">
                <a:latin typeface="Calibri" panose="020F0502020204030204" pitchFamily="34" charset="0"/>
                <a:cs typeface="Calibri" panose="020F0502020204030204" pitchFamily="34" charset="0"/>
              </a:rPr>
              <a:t> we look at all other passages and see if this helps us fully and better understand our relationship/responsibilities with our government.  </a:t>
            </a:r>
          </a:p>
          <a:p>
            <a:r>
              <a:rPr lang="en-US" sz="2800" dirty="0">
                <a:latin typeface="Calibri" panose="020F0502020204030204" pitchFamily="34" charset="0"/>
                <a:cs typeface="Calibri" panose="020F0502020204030204" pitchFamily="34" charset="0"/>
              </a:rPr>
              <a:t>We will be looking at not only the responsibilities we have to our government, </a:t>
            </a:r>
            <a:r>
              <a:rPr lang="en-US" sz="2800" b="1" dirty="0">
                <a:solidFill>
                  <a:srgbClr val="7030A0"/>
                </a:solidFill>
                <a:latin typeface="Calibri" panose="020F0502020204030204" pitchFamily="34" charset="0"/>
                <a:cs typeface="Calibri" panose="020F0502020204030204" pitchFamily="34" charset="0"/>
              </a:rPr>
              <a:t>but also lessons we can learn from the passages and also our relationship/attitudes  to our government as Christians we should have.</a:t>
            </a:r>
          </a:p>
        </p:txBody>
      </p:sp>
    </p:spTree>
    <p:extLst>
      <p:ext uri="{BB962C8B-B14F-4D97-AF65-F5344CB8AC3E}">
        <p14:creationId xmlns:p14="http://schemas.microsoft.com/office/powerpoint/2010/main" val="491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661013"/>
            <a:ext cx="10322804" cy="5894024"/>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and we need to obey what God commands us to do </a:t>
            </a:r>
            <a:r>
              <a:rPr lang="en-US" sz="2800" dirty="0">
                <a:solidFill>
                  <a:schemeClr val="tx1"/>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Matt 17:24-27, 22:15-22; Acts 5:27-32</a:t>
            </a:r>
          </a:p>
          <a:p>
            <a:r>
              <a:rPr lang="en-US" sz="2800" b="1" dirty="0">
                <a:solidFill>
                  <a:srgbClr val="C00000"/>
                </a:solidFill>
                <a:latin typeface="Calibri" panose="020F0502020204030204" pitchFamily="34" charset="0"/>
                <a:cs typeface="Calibri" panose="020F0502020204030204" pitchFamily="34" charset="0"/>
              </a:rPr>
              <a:t>If laws are in direct opposition to God’s laws, we obey God</a:t>
            </a:r>
            <a:r>
              <a:rPr lang="en-US" sz="2800" dirty="0">
                <a:solidFill>
                  <a:srgbClr val="C00000"/>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 Acts 5:27-32</a:t>
            </a:r>
          </a:p>
          <a:p>
            <a:r>
              <a:rPr lang="en-US" sz="2800" b="1" dirty="0">
                <a:solidFill>
                  <a:srgbClr val="C00000"/>
                </a:solidFill>
                <a:latin typeface="Calibri" panose="020F0502020204030204" pitchFamily="34" charset="0"/>
                <a:cs typeface="Calibri" panose="020F0502020204030204" pitchFamily="34" charset="0"/>
              </a:rPr>
              <a:t>We can have the expectation(s) that our government will follow and obey their own laws just as we do.  We can even be a little frustrated if they don’t, but we must be respectful  </a:t>
            </a:r>
            <a:r>
              <a:rPr lang="en-US" sz="2800" dirty="0">
                <a:latin typeface="Calibri" panose="020F0502020204030204" pitchFamily="34" charset="0"/>
                <a:cs typeface="Calibri" panose="020F0502020204030204" pitchFamily="34" charset="0"/>
              </a:rPr>
              <a:t>– Acts 16:37, Acts 23:4,5</a:t>
            </a:r>
          </a:p>
          <a:p>
            <a:r>
              <a:rPr lang="en-US" sz="2800" b="1" dirty="0">
                <a:solidFill>
                  <a:srgbClr val="C00000"/>
                </a:solidFill>
                <a:latin typeface="Calibri" panose="020F0502020204030204" pitchFamily="34" charset="0"/>
                <a:cs typeface="Calibri" panose="020F0502020204030204" pitchFamily="34" charset="0"/>
              </a:rPr>
              <a:t>We need to be praying for our government to rule in such a way, that as the people of God, we lead a quiet and peaceable life </a:t>
            </a:r>
            <a:r>
              <a:rPr lang="en-US" sz="2800" dirty="0">
                <a:solidFill>
                  <a:schemeClr val="tx1"/>
                </a:solidFill>
                <a:latin typeface="Calibri" panose="020F0502020204030204" pitchFamily="34" charset="0"/>
                <a:cs typeface="Calibri" panose="020F0502020204030204" pitchFamily="34" charset="0"/>
              </a:rPr>
              <a:t>– 1 Timothy 4:1,2</a:t>
            </a:r>
            <a:endParaRPr lang="en-US" sz="2800" dirty="0">
              <a:latin typeface="Calibri" panose="020F0502020204030204" pitchFamily="34" charset="0"/>
              <a:cs typeface="Calibri" panose="020F0502020204030204" pitchFamily="34" charset="0"/>
            </a:endParaRPr>
          </a:p>
          <a:p>
            <a:endParaRPr lang="en-US" sz="2800" dirty="0">
              <a:solidFill>
                <a:srgbClr val="C00000"/>
              </a:solidFill>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23065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09C94-A0E3-4138-ABB9-F207EBE35C6B}"/>
              </a:ext>
            </a:extLst>
          </p:cNvPr>
          <p:cNvSpPr>
            <a:spLocks noGrp="1"/>
          </p:cNvSpPr>
          <p:nvPr>
            <p:ph type="title"/>
          </p:nvPr>
        </p:nvSpPr>
        <p:spPr>
          <a:xfrm>
            <a:off x="8761540" y="0"/>
            <a:ext cx="3430460" cy="729202"/>
          </a:xfrm>
        </p:spPr>
        <p:txBody>
          <a:bodyPr/>
          <a:lstStyle/>
          <a:p>
            <a:r>
              <a:rPr lang="en-US" dirty="0"/>
              <a:t>Romans 13:1-7</a:t>
            </a:r>
          </a:p>
        </p:txBody>
      </p:sp>
      <p:sp>
        <p:nvSpPr>
          <p:cNvPr id="3" name="Content Placeholder 2">
            <a:extLst>
              <a:ext uri="{FF2B5EF4-FFF2-40B4-BE49-F238E27FC236}">
                <a16:creationId xmlns:a16="http://schemas.microsoft.com/office/drawing/2014/main" id="{4D5011FF-0365-4598-ADC5-F7D3B3DE36F9}"/>
              </a:ext>
            </a:extLst>
          </p:cNvPr>
          <p:cNvSpPr>
            <a:spLocks noGrp="1"/>
          </p:cNvSpPr>
          <p:nvPr>
            <p:ph idx="1"/>
          </p:nvPr>
        </p:nvSpPr>
        <p:spPr>
          <a:xfrm>
            <a:off x="1764792" y="832104"/>
            <a:ext cx="10168128" cy="5079118"/>
          </a:xfrm>
        </p:spPr>
        <p:txBody>
          <a:bodyPr>
            <a:normAutofit/>
          </a:bodyPr>
          <a:lstStyle/>
          <a:p>
            <a:r>
              <a:rPr lang="en-US" sz="2800" dirty="0">
                <a:latin typeface="Calibri" panose="020F0502020204030204" pitchFamily="34" charset="0"/>
                <a:cs typeface="Calibri" panose="020F0502020204030204" pitchFamily="34" charset="0"/>
              </a:rPr>
              <a:t>Now, after looking at all other passages that deal with government, let’s examine the one passage most all of us are familiar with.</a:t>
            </a:r>
          </a:p>
          <a:p>
            <a:r>
              <a:rPr lang="en-US" sz="2800" dirty="0">
                <a:latin typeface="Calibri" panose="020F0502020204030204" pitchFamily="34" charset="0"/>
                <a:cs typeface="Calibri" panose="020F0502020204030204" pitchFamily="34" charset="0"/>
              </a:rPr>
              <a:t>Romans 13:1-7</a:t>
            </a:r>
          </a:p>
          <a:p>
            <a:r>
              <a:rPr lang="en-US" sz="2800" dirty="0">
                <a:latin typeface="Calibri" panose="020F0502020204030204" pitchFamily="34" charset="0"/>
                <a:cs typeface="Calibri" panose="020F0502020204030204" pitchFamily="34" charset="0"/>
              </a:rPr>
              <a:t>And let’s see if we can see the other passages embedded, idea wise, in this passage.  And let’s see if we can find any new responsibilities/relationships we are to have with our government.</a:t>
            </a:r>
          </a:p>
        </p:txBody>
      </p:sp>
    </p:spTree>
    <p:extLst>
      <p:ext uri="{BB962C8B-B14F-4D97-AF65-F5344CB8AC3E}">
        <p14:creationId xmlns:p14="http://schemas.microsoft.com/office/powerpoint/2010/main" val="80478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C309F-5A67-4682-9FFC-05EC4AE4A7C2}"/>
              </a:ext>
            </a:extLst>
          </p:cNvPr>
          <p:cNvSpPr>
            <a:spLocks noGrp="1"/>
          </p:cNvSpPr>
          <p:nvPr>
            <p:ph type="title"/>
          </p:nvPr>
        </p:nvSpPr>
        <p:spPr>
          <a:xfrm>
            <a:off x="8688925" y="0"/>
            <a:ext cx="3503075" cy="664863"/>
          </a:xfrm>
        </p:spPr>
        <p:txBody>
          <a:bodyPr/>
          <a:lstStyle/>
          <a:p>
            <a:r>
              <a:rPr lang="en-US" dirty="0"/>
              <a:t>Romans 13:1-7</a:t>
            </a:r>
          </a:p>
        </p:txBody>
      </p:sp>
      <p:sp>
        <p:nvSpPr>
          <p:cNvPr id="3" name="Content Placeholder 2">
            <a:extLst>
              <a:ext uri="{FF2B5EF4-FFF2-40B4-BE49-F238E27FC236}">
                <a16:creationId xmlns:a16="http://schemas.microsoft.com/office/drawing/2014/main" id="{4D54BF8C-BA2C-49E8-A6CE-3920A80D8E89}"/>
              </a:ext>
            </a:extLst>
          </p:cNvPr>
          <p:cNvSpPr>
            <a:spLocks noGrp="1"/>
          </p:cNvSpPr>
          <p:nvPr>
            <p:ph idx="1"/>
          </p:nvPr>
        </p:nvSpPr>
        <p:spPr>
          <a:xfrm>
            <a:off x="253388" y="5728771"/>
            <a:ext cx="11758347" cy="1129229"/>
          </a:xfrm>
        </p:spPr>
        <p:txBody>
          <a:bodyPr>
            <a:normAutofit/>
          </a:bodyPr>
          <a:lstStyle/>
          <a:p>
            <a:pPr marL="0" indent="0">
              <a:buNone/>
            </a:pPr>
            <a:endParaRPr lang="en-US" sz="2800" dirty="0"/>
          </a:p>
        </p:txBody>
      </p:sp>
      <p:sp>
        <p:nvSpPr>
          <p:cNvPr id="4" name="TextBox 3">
            <a:extLst>
              <a:ext uri="{FF2B5EF4-FFF2-40B4-BE49-F238E27FC236}">
                <a16:creationId xmlns:a16="http://schemas.microsoft.com/office/drawing/2014/main" id="{D02C1E13-6E56-4AD2-8514-9B3154E3698A}"/>
              </a:ext>
            </a:extLst>
          </p:cNvPr>
          <p:cNvSpPr txBox="1"/>
          <p:nvPr/>
        </p:nvSpPr>
        <p:spPr>
          <a:xfrm>
            <a:off x="253388" y="664863"/>
            <a:ext cx="11758347" cy="4893647"/>
          </a:xfrm>
          <a:prstGeom prst="rect">
            <a:avLst/>
          </a:prstGeom>
          <a:solidFill>
            <a:schemeClr val="accent2">
              <a:lumMod val="60000"/>
              <a:lumOff val="40000"/>
            </a:schemeClr>
          </a:solidFill>
        </p:spPr>
        <p:txBody>
          <a:bodyPr wrap="none" rtlCol="0">
            <a:spAutoFit/>
          </a:bodyPr>
          <a:lstStyle/>
          <a:p>
            <a:pPr algn="ctr"/>
            <a:r>
              <a:rPr lang="en-US" sz="2400" dirty="0"/>
              <a:t>Let every soul be subject to the governing authorities. For there is no authority </a:t>
            </a:r>
          </a:p>
          <a:p>
            <a:pPr algn="ctr"/>
            <a:r>
              <a:rPr lang="en-US" sz="2400" dirty="0"/>
              <a:t>except from God, and the authorities that exist are appointed by God. </a:t>
            </a:r>
          </a:p>
          <a:p>
            <a:pPr algn="ctr"/>
            <a:r>
              <a:rPr lang="en-US" sz="2400" b="1" baseline="30000" dirty="0"/>
              <a:t>2 </a:t>
            </a:r>
            <a:r>
              <a:rPr lang="en-US" sz="2400" dirty="0"/>
              <a:t>Therefore whoever resists the authority resists the ordinance of God, and </a:t>
            </a:r>
          </a:p>
          <a:p>
            <a:pPr algn="ctr"/>
            <a:r>
              <a:rPr lang="en-US" sz="2400" dirty="0"/>
              <a:t>those who resist will bring judgment on themselves. </a:t>
            </a:r>
            <a:r>
              <a:rPr lang="en-US" sz="2400" b="1" baseline="30000" dirty="0"/>
              <a:t>3 </a:t>
            </a:r>
            <a:r>
              <a:rPr lang="en-US" sz="2400" dirty="0"/>
              <a:t>For rulers are not a </a:t>
            </a:r>
          </a:p>
          <a:p>
            <a:pPr algn="ctr"/>
            <a:r>
              <a:rPr lang="en-US" sz="2400" dirty="0"/>
              <a:t>terror to good works, but to evil. Do you want to be unafraid of the authority? </a:t>
            </a:r>
          </a:p>
          <a:p>
            <a:pPr algn="ctr"/>
            <a:r>
              <a:rPr lang="en-US" sz="2400" dirty="0"/>
              <a:t>Do what is good, and you will have praise from the same. </a:t>
            </a:r>
            <a:r>
              <a:rPr lang="en-US" sz="2400" b="1" baseline="30000" dirty="0"/>
              <a:t>4 </a:t>
            </a:r>
            <a:r>
              <a:rPr lang="en-US" sz="2400" dirty="0"/>
              <a:t>For he is God’s </a:t>
            </a:r>
          </a:p>
          <a:p>
            <a:pPr algn="ctr"/>
            <a:r>
              <a:rPr lang="en-US" sz="2400" dirty="0"/>
              <a:t>minister to you for good. But if you do evil, be afraid; for he does not bear the </a:t>
            </a:r>
          </a:p>
          <a:p>
            <a:pPr algn="ctr"/>
            <a:r>
              <a:rPr lang="en-US" sz="2400" dirty="0"/>
              <a:t>sword in vain; for he is God’s minister, an avenger to </a:t>
            </a:r>
            <a:r>
              <a:rPr lang="en-US" sz="2400" i="1" dirty="0"/>
              <a:t>execute</a:t>
            </a:r>
            <a:r>
              <a:rPr lang="en-US" sz="2400" dirty="0"/>
              <a:t> wrath on him </a:t>
            </a:r>
          </a:p>
          <a:p>
            <a:pPr algn="ctr"/>
            <a:r>
              <a:rPr lang="en-US" sz="2400" dirty="0"/>
              <a:t>who practices evil. </a:t>
            </a:r>
            <a:r>
              <a:rPr lang="en-US" sz="2400" b="1" baseline="30000" dirty="0"/>
              <a:t>5 </a:t>
            </a:r>
            <a:r>
              <a:rPr lang="en-US" sz="2400" dirty="0"/>
              <a:t>Therefore </a:t>
            </a:r>
            <a:r>
              <a:rPr lang="en-US" sz="2400" i="1" dirty="0"/>
              <a:t>you</a:t>
            </a:r>
            <a:r>
              <a:rPr lang="en-US" sz="2400" dirty="0"/>
              <a:t> must be subject, not only because of </a:t>
            </a:r>
          </a:p>
          <a:p>
            <a:pPr algn="ctr"/>
            <a:r>
              <a:rPr lang="en-US" sz="2400" dirty="0"/>
              <a:t>wrath but also for conscience’ sake. </a:t>
            </a:r>
            <a:r>
              <a:rPr lang="en-US" sz="2400" b="1" baseline="30000" dirty="0"/>
              <a:t>6 </a:t>
            </a:r>
            <a:r>
              <a:rPr lang="en-US" sz="2400" dirty="0"/>
              <a:t>For because of this you also pay taxes, </a:t>
            </a:r>
          </a:p>
          <a:p>
            <a:pPr algn="ctr"/>
            <a:r>
              <a:rPr lang="en-US" sz="2400" dirty="0"/>
              <a:t>for they are God’s ministers attending continually to this very thing. </a:t>
            </a:r>
            <a:r>
              <a:rPr lang="en-US" sz="2400" b="1" baseline="30000" dirty="0"/>
              <a:t>7 </a:t>
            </a:r>
            <a:r>
              <a:rPr lang="en-US" sz="2400" dirty="0"/>
              <a:t>Render </a:t>
            </a:r>
          </a:p>
          <a:p>
            <a:pPr algn="ctr"/>
            <a:r>
              <a:rPr lang="en-US" sz="2400" dirty="0"/>
              <a:t>therefore to all their due: taxes to whom taxes </a:t>
            </a:r>
            <a:r>
              <a:rPr lang="en-US" sz="2400" i="1" dirty="0"/>
              <a:t>are due,</a:t>
            </a:r>
            <a:r>
              <a:rPr lang="en-US" sz="2400" dirty="0"/>
              <a:t> customs to whom </a:t>
            </a:r>
          </a:p>
          <a:p>
            <a:pPr algn="ctr"/>
            <a:r>
              <a:rPr lang="en-US" sz="2400" dirty="0"/>
              <a:t>customs, fear to whom fear, honor to whom honor.</a:t>
            </a:r>
          </a:p>
        </p:txBody>
      </p:sp>
    </p:spTree>
    <p:extLst>
      <p:ext uri="{BB962C8B-B14F-4D97-AF65-F5344CB8AC3E}">
        <p14:creationId xmlns:p14="http://schemas.microsoft.com/office/powerpoint/2010/main" val="500480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8780443" y="0"/>
            <a:ext cx="3411557" cy="674338"/>
          </a:xfrm>
        </p:spPr>
        <p:txBody>
          <a:bodyPr/>
          <a:lstStyle/>
          <a:p>
            <a:r>
              <a:rPr lang="en-US" dirty="0"/>
              <a:t>Romans 13:1-7</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2192357" y="674338"/>
            <a:ext cx="9838062" cy="5790470"/>
          </a:xfrm>
        </p:spPr>
        <p:txBody>
          <a:bodyPr>
            <a:normAutofit/>
          </a:bodyPr>
          <a:lstStyle/>
          <a:p>
            <a:r>
              <a:rPr lang="en-US" sz="2800" dirty="0">
                <a:latin typeface="Calibri" panose="020F0502020204030204" pitchFamily="34" charset="0"/>
                <a:cs typeface="Calibri" panose="020F0502020204030204" pitchFamily="34" charset="0"/>
              </a:rPr>
              <a:t>Most of the time we jump right to Romans 13, but when you look at all these other passages first, Romans 13 becomes more clear as to what God wants and expects from us towards our government.</a:t>
            </a:r>
          </a:p>
        </p:txBody>
      </p:sp>
    </p:spTree>
    <p:extLst>
      <p:ext uri="{BB962C8B-B14F-4D97-AF65-F5344CB8AC3E}">
        <p14:creationId xmlns:p14="http://schemas.microsoft.com/office/powerpoint/2010/main" val="278861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C309F-5A67-4682-9FFC-05EC4AE4A7C2}"/>
              </a:ext>
            </a:extLst>
          </p:cNvPr>
          <p:cNvSpPr>
            <a:spLocks noGrp="1"/>
          </p:cNvSpPr>
          <p:nvPr>
            <p:ph type="title"/>
          </p:nvPr>
        </p:nvSpPr>
        <p:spPr>
          <a:xfrm>
            <a:off x="8688925" y="0"/>
            <a:ext cx="3503075" cy="664863"/>
          </a:xfrm>
        </p:spPr>
        <p:txBody>
          <a:bodyPr/>
          <a:lstStyle/>
          <a:p>
            <a:r>
              <a:rPr lang="en-US" dirty="0">
                <a:solidFill>
                  <a:schemeClr val="bg1"/>
                </a:solidFill>
              </a:rPr>
              <a:t>Romans 13:1-7</a:t>
            </a:r>
          </a:p>
        </p:txBody>
      </p:sp>
      <p:sp>
        <p:nvSpPr>
          <p:cNvPr id="3" name="Content Placeholder 2">
            <a:extLst>
              <a:ext uri="{FF2B5EF4-FFF2-40B4-BE49-F238E27FC236}">
                <a16:creationId xmlns:a16="http://schemas.microsoft.com/office/drawing/2014/main" id="{4D54BF8C-BA2C-49E8-A6CE-3920A80D8E89}"/>
              </a:ext>
            </a:extLst>
          </p:cNvPr>
          <p:cNvSpPr>
            <a:spLocks noGrp="1"/>
          </p:cNvSpPr>
          <p:nvPr>
            <p:ph idx="1"/>
          </p:nvPr>
        </p:nvSpPr>
        <p:spPr>
          <a:xfrm>
            <a:off x="253388" y="5728771"/>
            <a:ext cx="11758347" cy="1129229"/>
          </a:xfrm>
        </p:spPr>
        <p:txBody>
          <a:bodyPr>
            <a:normAutofit/>
          </a:bodyPr>
          <a:lstStyle/>
          <a:p>
            <a:pPr marL="0" indent="0">
              <a:buNone/>
            </a:pPr>
            <a:endParaRPr lang="en-US" sz="2800" dirty="0"/>
          </a:p>
        </p:txBody>
      </p:sp>
      <p:sp>
        <p:nvSpPr>
          <p:cNvPr id="4" name="TextBox 3">
            <a:extLst>
              <a:ext uri="{FF2B5EF4-FFF2-40B4-BE49-F238E27FC236}">
                <a16:creationId xmlns:a16="http://schemas.microsoft.com/office/drawing/2014/main" id="{D02C1E13-6E56-4AD2-8514-9B3154E3698A}"/>
              </a:ext>
            </a:extLst>
          </p:cNvPr>
          <p:cNvSpPr txBox="1"/>
          <p:nvPr/>
        </p:nvSpPr>
        <p:spPr>
          <a:xfrm>
            <a:off x="1954481" y="1039437"/>
            <a:ext cx="8058616" cy="5016758"/>
          </a:xfrm>
          <a:prstGeom prst="rect">
            <a:avLst/>
          </a:prstGeom>
          <a:solidFill>
            <a:schemeClr val="accent2">
              <a:lumMod val="60000"/>
              <a:lumOff val="40000"/>
            </a:schemeClr>
          </a:solidFill>
        </p:spPr>
        <p:txBody>
          <a:bodyPr wrap="none" rtlCol="0">
            <a:spAutoFit/>
          </a:bodyPr>
          <a:lstStyle/>
          <a:p>
            <a:pPr algn="ctr"/>
            <a:r>
              <a:rPr lang="en-US" sz="2000" b="1" u="sng" dirty="0"/>
              <a:t>Let every soul be subject to the governing authorities. For there </a:t>
            </a:r>
          </a:p>
          <a:p>
            <a:pPr algn="ctr"/>
            <a:r>
              <a:rPr lang="en-US" sz="2000" b="1" u="sng" dirty="0"/>
              <a:t>is no authority except from God, and the authorities that exist </a:t>
            </a:r>
          </a:p>
          <a:p>
            <a:pPr algn="ctr"/>
            <a:r>
              <a:rPr lang="en-US" sz="2000" b="1" u="sng" dirty="0"/>
              <a:t>are appointed by God.</a:t>
            </a:r>
            <a:r>
              <a:rPr lang="en-US" sz="2000" b="1" dirty="0"/>
              <a:t> </a:t>
            </a:r>
            <a:r>
              <a:rPr lang="en-US" sz="2000" b="1" baseline="30000" dirty="0"/>
              <a:t>2 </a:t>
            </a:r>
            <a:r>
              <a:rPr lang="en-US" sz="2000" b="1" dirty="0"/>
              <a:t>Therefore whoever resists the authority </a:t>
            </a:r>
          </a:p>
          <a:p>
            <a:pPr algn="ctr"/>
            <a:r>
              <a:rPr lang="en-US" sz="2000" b="1" dirty="0"/>
              <a:t>resists the ordinance of God, and those who resist will bring </a:t>
            </a:r>
          </a:p>
          <a:p>
            <a:pPr algn="ctr"/>
            <a:r>
              <a:rPr lang="en-US" sz="2000" b="1" dirty="0"/>
              <a:t>judgment on themselves. </a:t>
            </a:r>
            <a:r>
              <a:rPr lang="en-US" sz="2000" b="1" baseline="30000" dirty="0"/>
              <a:t>3 </a:t>
            </a:r>
            <a:r>
              <a:rPr lang="en-US" sz="2000" b="1" dirty="0"/>
              <a:t>For rulers are not a terror to good </a:t>
            </a:r>
          </a:p>
          <a:p>
            <a:pPr algn="ctr"/>
            <a:r>
              <a:rPr lang="en-US" sz="2000" b="1" dirty="0"/>
              <a:t>works, but to evil. Do you want to be unafraid of the authority? </a:t>
            </a:r>
          </a:p>
          <a:p>
            <a:pPr algn="ctr"/>
            <a:r>
              <a:rPr lang="en-US" sz="2000" b="1" dirty="0"/>
              <a:t>Do what is good, and you will have praise from the same. </a:t>
            </a:r>
          </a:p>
          <a:p>
            <a:pPr algn="ctr"/>
            <a:r>
              <a:rPr lang="en-US" sz="2000" b="1" baseline="30000" dirty="0"/>
              <a:t>4 </a:t>
            </a:r>
            <a:r>
              <a:rPr lang="en-US" sz="2000" b="1" dirty="0"/>
              <a:t>For he is God’s minister to you for good. But if you do evil, be </a:t>
            </a:r>
          </a:p>
          <a:p>
            <a:pPr algn="ctr"/>
            <a:r>
              <a:rPr lang="en-US" sz="2000" b="1" dirty="0"/>
              <a:t>afraid; for he does not bear the sword in vain; for he is God’s </a:t>
            </a:r>
          </a:p>
          <a:p>
            <a:pPr algn="ctr"/>
            <a:r>
              <a:rPr lang="en-US" sz="2000" b="1" dirty="0"/>
              <a:t>minister, an avenger to </a:t>
            </a:r>
            <a:r>
              <a:rPr lang="en-US" sz="2000" b="1" i="1" dirty="0"/>
              <a:t>execute</a:t>
            </a:r>
            <a:r>
              <a:rPr lang="en-US" sz="2000" b="1" dirty="0"/>
              <a:t> wrath on him who practices </a:t>
            </a:r>
          </a:p>
          <a:p>
            <a:pPr algn="ctr"/>
            <a:r>
              <a:rPr lang="en-US" sz="2000" b="1" dirty="0"/>
              <a:t>evil. </a:t>
            </a:r>
            <a:r>
              <a:rPr lang="en-US" sz="2000" b="1" baseline="30000" dirty="0"/>
              <a:t>5 </a:t>
            </a:r>
            <a:r>
              <a:rPr lang="en-US" sz="2000" b="1" dirty="0"/>
              <a:t>Therefore </a:t>
            </a:r>
            <a:r>
              <a:rPr lang="en-US" sz="2000" b="1" i="1" dirty="0"/>
              <a:t>you</a:t>
            </a:r>
            <a:r>
              <a:rPr lang="en-US" sz="2000" b="1" dirty="0"/>
              <a:t> must be subject, not only because of </a:t>
            </a:r>
          </a:p>
          <a:p>
            <a:pPr algn="ctr"/>
            <a:r>
              <a:rPr lang="en-US" sz="2000" b="1" dirty="0"/>
              <a:t>wrath but also for conscience’ sake. </a:t>
            </a:r>
            <a:r>
              <a:rPr lang="en-US" sz="2000" b="1" baseline="30000" dirty="0"/>
              <a:t>6 </a:t>
            </a:r>
            <a:r>
              <a:rPr lang="en-US" sz="2000" b="1" dirty="0"/>
              <a:t>For because of this </a:t>
            </a:r>
          </a:p>
          <a:p>
            <a:pPr algn="ctr"/>
            <a:r>
              <a:rPr lang="en-US" sz="2000" b="1" dirty="0"/>
              <a:t>you also pay taxes, for they are God’s ministers attending </a:t>
            </a:r>
          </a:p>
          <a:p>
            <a:pPr algn="ctr"/>
            <a:r>
              <a:rPr lang="en-US" sz="2000" b="1" dirty="0"/>
              <a:t>continually to this very thing. </a:t>
            </a:r>
            <a:r>
              <a:rPr lang="en-US" sz="2000" b="1" baseline="30000" dirty="0"/>
              <a:t>7 </a:t>
            </a:r>
            <a:r>
              <a:rPr lang="en-US" sz="2000" b="1" dirty="0"/>
              <a:t>Render therefore to all their </a:t>
            </a:r>
          </a:p>
          <a:p>
            <a:pPr algn="ctr"/>
            <a:r>
              <a:rPr lang="en-US" sz="2000" b="1" dirty="0"/>
              <a:t>due: </a:t>
            </a:r>
            <a:r>
              <a:rPr lang="en-US" sz="2000" b="1" u="sng" dirty="0"/>
              <a:t>taxes to whom taxes </a:t>
            </a:r>
            <a:r>
              <a:rPr lang="en-US" sz="2000" b="1" i="1" u="sng" dirty="0"/>
              <a:t>are due</a:t>
            </a:r>
            <a:r>
              <a:rPr lang="en-US" sz="2000" b="1" i="1" dirty="0"/>
              <a:t>,</a:t>
            </a:r>
            <a:r>
              <a:rPr lang="en-US" sz="2000" b="1" dirty="0"/>
              <a:t> customs to whom </a:t>
            </a:r>
          </a:p>
          <a:p>
            <a:pPr algn="ctr"/>
            <a:r>
              <a:rPr lang="en-US" sz="2000" b="1" dirty="0"/>
              <a:t>customs, fear to whom fear, </a:t>
            </a:r>
            <a:r>
              <a:rPr lang="en-US" sz="2000" b="1" u="sng" dirty="0"/>
              <a:t>honor to whom honor</a:t>
            </a:r>
            <a:r>
              <a:rPr lang="en-US" sz="2000" b="1" dirty="0"/>
              <a:t>.</a:t>
            </a:r>
          </a:p>
        </p:txBody>
      </p:sp>
      <p:sp>
        <p:nvSpPr>
          <p:cNvPr id="5" name="TextBox 4">
            <a:extLst>
              <a:ext uri="{FF2B5EF4-FFF2-40B4-BE49-F238E27FC236}">
                <a16:creationId xmlns:a16="http://schemas.microsoft.com/office/drawing/2014/main" id="{D7CBE56E-CFCD-4C6B-9BF8-2BFBFACD1A8B}"/>
              </a:ext>
            </a:extLst>
          </p:cNvPr>
          <p:cNvSpPr txBox="1"/>
          <p:nvPr/>
        </p:nvSpPr>
        <p:spPr>
          <a:xfrm>
            <a:off x="341523" y="249364"/>
            <a:ext cx="1309974" cy="830997"/>
          </a:xfrm>
          <a:prstGeom prst="rect">
            <a:avLst/>
          </a:prstGeom>
          <a:noFill/>
        </p:spPr>
        <p:txBody>
          <a:bodyPr wrap="none" rtlCol="0">
            <a:spAutoFit/>
          </a:bodyPr>
          <a:lstStyle/>
          <a:p>
            <a:r>
              <a:rPr lang="en-US" sz="2400" b="1" dirty="0">
                <a:solidFill>
                  <a:schemeClr val="bg1"/>
                </a:solidFill>
              </a:rPr>
              <a:t>Matt 17</a:t>
            </a:r>
          </a:p>
          <a:p>
            <a:r>
              <a:rPr lang="en-US" sz="2400" b="1" dirty="0">
                <a:solidFill>
                  <a:schemeClr val="bg1"/>
                </a:solidFill>
              </a:rPr>
              <a:t>Matt 22</a:t>
            </a:r>
          </a:p>
        </p:txBody>
      </p:sp>
      <p:cxnSp>
        <p:nvCxnSpPr>
          <p:cNvPr id="7" name="Straight Arrow Connector 6">
            <a:extLst>
              <a:ext uri="{FF2B5EF4-FFF2-40B4-BE49-F238E27FC236}">
                <a16:creationId xmlns:a16="http://schemas.microsoft.com/office/drawing/2014/main" id="{3321035B-AC07-4C21-A8D1-83705B4E32BE}"/>
              </a:ext>
            </a:extLst>
          </p:cNvPr>
          <p:cNvCxnSpPr>
            <a:stCxn id="5" idx="3"/>
          </p:cNvCxnSpPr>
          <p:nvPr/>
        </p:nvCxnSpPr>
        <p:spPr>
          <a:xfrm>
            <a:off x="1651497" y="688438"/>
            <a:ext cx="914400" cy="914400"/>
          </a:xfrm>
          <a:prstGeom prst="straightConnector1">
            <a:avLst/>
          </a:prstGeom>
          <a:ln w="3492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CB36B139-BDCC-4601-ACE3-18AB669BFCEA}"/>
              </a:ext>
            </a:extLst>
          </p:cNvPr>
          <p:cNvSpPr/>
          <p:nvPr/>
        </p:nvSpPr>
        <p:spPr>
          <a:xfrm>
            <a:off x="2178903" y="2208882"/>
            <a:ext cx="7626109" cy="132823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E8D0FEB-CCDE-4D3C-B5AF-1658FAA8317C}"/>
              </a:ext>
            </a:extLst>
          </p:cNvPr>
          <p:cNvSpPr txBox="1"/>
          <p:nvPr/>
        </p:nvSpPr>
        <p:spPr>
          <a:xfrm>
            <a:off x="10510092" y="1938969"/>
            <a:ext cx="1269899" cy="830997"/>
          </a:xfrm>
          <a:prstGeom prst="rect">
            <a:avLst/>
          </a:prstGeom>
          <a:noFill/>
        </p:spPr>
        <p:txBody>
          <a:bodyPr wrap="none" rtlCol="0">
            <a:spAutoFit/>
          </a:bodyPr>
          <a:lstStyle/>
          <a:p>
            <a:r>
              <a:rPr lang="en-US" sz="2400" b="1" dirty="0">
                <a:solidFill>
                  <a:schemeClr val="bg1"/>
                </a:solidFill>
              </a:rPr>
              <a:t>Acts 16</a:t>
            </a:r>
          </a:p>
          <a:p>
            <a:r>
              <a:rPr lang="en-US" sz="2400" b="1" dirty="0">
                <a:solidFill>
                  <a:schemeClr val="bg1"/>
                </a:solidFill>
              </a:rPr>
              <a:t>Acts 23</a:t>
            </a:r>
          </a:p>
        </p:txBody>
      </p:sp>
      <p:cxnSp>
        <p:nvCxnSpPr>
          <p:cNvPr id="11" name="Straight Arrow Connector 10">
            <a:extLst>
              <a:ext uri="{FF2B5EF4-FFF2-40B4-BE49-F238E27FC236}">
                <a16:creationId xmlns:a16="http://schemas.microsoft.com/office/drawing/2014/main" id="{3E82E821-2220-4F84-9C28-42408292CE70}"/>
              </a:ext>
            </a:extLst>
          </p:cNvPr>
          <p:cNvCxnSpPr>
            <a:cxnSpLocks/>
            <a:stCxn id="9" idx="1"/>
          </p:cNvCxnSpPr>
          <p:nvPr/>
        </p:nvCxnSpPr>
        <p:spPr>
          <a:xfrm flipH="1">
            <a:off x="9342304" y="2354468"/>
            <a:ext cx="1167788" cy="46166"/>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47AB9D5-96E0-4737-B0E5-5D468540C3AE}"/>
              </a:ext>
            </a:extLst>
          </p:cNvPr>
          <p:cNvSpPr txBox="1"/>
          <p:nvPr/>
        </p:nvSpPr>
        <p:spPr>
          <a:xfrm>
            <a:off x="341523" y="4709359"/>
            <a:ext cx="1309974" cy="830997"/>
          </a:xfrm>
          <a:prstGeom prst="rect">
            <a:avLst/>
          </a:prstGeom>
          <a:noFill/>
        </p:spPr>
        <p:txBody>
          <a:bodyPr wrap="none" rtlCol="0">
            <a:spAutoFit/>
          </a:bodyPr>
          <a:lstStyle/>
          <a:p>
            <a:r>
              <a:rPr lang="en-US" sz="2400" b="1" dirty="0">
                <a:solidFill>
                  <a:schemeClr val="bg1"/>
                </a:solidFill>
              </a:rPr>
              <a:t>Matt 17</a:t>
            </a:r>
          </a:p>
          <a:p>
            <a:r>
              <a:rPr lang="en-US" sz="2400" b="1" dirty="0">
                <a:solidFill>
                  <a:schemeClr val="bg1"/>
                </a:solidFill>
              </a:rPr>
              <a:t>Matt 22</a:t>
            </a:r>
          </a:p>
        </p:txBody>
      </p:sp>
      <p:cxnSp>
        <p:nvCxnSpPr>
          <p:cNvPr id="14" name="Straight Arrow Connector 13">
            <a:extLst>
              <a:ext uri="{FF2B5EF4-FFF2-40B4-BE49-F238E27FC236}">
                <a16:creationId xmlns:a16="http://schemas.microsoft.com/office/drawing/2014/main" id="{D49B650C-4342-4128-865F-1588807345CA}"/>
              </a:ext>
            </a:extLst>
          </p:cNvPr>
          <p:cNvCxnSpPr>
            <a:cxnSpLocks/>
          </p:cNvCxnSpPr>
          <p:nvPr/>
        </p:nvCxnSpPr>
        <p:spPr>
          <a:xfrm>
            <a:off x="1736416" y="5083156"/>
            <a:ext cx="1616174" cy="370193"/>
          </a:xfrm>
          <a:prstGeom prst="straightConnector1">
            <a:avLst/>
          </a:prstGeom>
          <a:ln w="3492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952FDA1-9AF7-45EB-BDD1-0283632BF783}"/>
              </a:ext>
            </a:extLst>
          </p:cNvPr>
          <p:cNvSpPr txBox="1"/>
          <p:nvPr/>
        </p:nvSpPr>
        <p:spPr>
          <a:xfrm>
            <a:off x="10465991" y="5728771"/>
            <a:ext cx="1269899" cy="830997"/>
          </a:xfrm>
          <a:prstGeom prst="rect">
            <a:avLst/>
          </a:prstGeom>
          <a:noFill/>
        </p:spPr>
        <p:txBody>
          <a:bodyPr wrap="none" rtlCol="0">
            <a:spAutoFit/>
          </a:bodyPr>
          <a:lstStyle/>
          <a:p>
            <a:r>
              <a:rPr lang="en-US" sz="2400" b="1" dirty="0">
                <a:solidFill>
                  <a:schemeClr val="bg1"/>
                </a:solidFill>
              </a:rPr>
              <a:t>1 Tim 2</a:t>
            </a:r>
          </a:p>
          <a:p>
            <a:r>
              <a:rPr lang="en-US" sz="2400" b="1" dirty="0">
                <a:solidFill>
                  <a:schemeClr val="bg1"/>
                </a:solidFill>
              </a:rPr>
              <a:t>Acts 23</a:t>
            </a:r>
          </a:p>
        </p:txBody>
      </p:sp>
      <p:cxnSp>
        <p:nvCxnSpPr>
          <p:cNvPr id="17" name="Straight Arrow Connector 16">
            <a:extLst>
              <a:ext uri="{FF2B5EF4-FFF2-40B4-BE49-F238E27FC236}">
                <a16:creationId xmlns:a16="http://schemas.microsoft.com/office/drawing/2014/main" id="{61CF0BDA-6D8E-4A64-BC1A-AD6493367234}"/>
              </a:ext>
            </a:extLst>
          </p:cNvPr>
          <p:cNvCxnSpPr>
            <a:cxnSpLocks/>
          </p:cNvCxnSpPr>
          <p:nvPr/>
        </p:nvCxnSpPr>
        <p:spPr>
          <a:xfrm flipH="1" flipV="1">
            <a:off x="9110949" y="5849957"/>
            <a:ext cx="1329513" cy="103574"/>
          </a:xfrm>
          <a:prstGeom prst="straightConnector1">
            <a:avLst/>
          </a:prstGeom>
          <a:ln w="3492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8A99185-B48B-4629-9409-E0D3699A600C}"/>
              </a:ext>
            </a:extLst>
          </p:cNvPr>
          <p:cNvSpPr txBox="1"/>
          <p:nvPr/>
        </p:nvSpPr>
        <p:spPr>
          <a:xfrm>
            <a:off x="10510091" y="3233705"/>
            <a:ext cx="1269899" cy="830997"/>
          </a:xfrm>
          <a:prstGeom prst="rect">
            <a:avLst/>
          </a:prstGeom>
          <a:noFill/>
        </p:spPr>
        <p:txBody>
          <a:bodyPr wrap="none" rtlCol="0">
            <a:spAutoFit/>
          </a:bodyPr>
          <a:lstStyle/>
          <a:p>
            <a:r>
              <a:rPr lang="en-US" sz="2400" b="1" dirty="0">
                <a:solidFill>
                  <a:schemeClr val="bg1"/>
                </a:solidFill>
              </a:rPr>
              <a:t>Acts 16</a:t>
            </a:r>
          </a:p>
          <a:p>
            <a:r>
              <a:rPr lang="en-US" sz="2400" b="1" dirty="0">
                <a:solidFill>
                  <a:schemeClr val="bg1"/>
                </a:solidFill>
              </a:rPr>
              <a:t>Acts 23</a:t>
            </a:r>
          </a:p>
        </p:txBody>
      </p:sp>
      <p:cxnSp>
        <p:nvCxnSpPr>
          <p:cNvPr id="20" name="Straight Arrow Connector 19">
            <a:extLst>
              <a:ext uri="{FF2B5EF4-FFF2-40B4-BE49-F238E27FC236}">
                <a16:creationId xmlns:a16="http://schemas.microsoft.com/office/drawing/2014/main" id="{29AF78DB-C0FB-42C1-A0B9-75EE0EECD187}"/>
              </a:ext>
            </a:extLst>
          </p:cNvPr>
          <p:cNvCxnSpPr>
            <a:cxnSpLocks/>
            <a:stCxn id="19" idx="1"/>
          </p:cNvCxnSpPr>
          <p:nvPr/>
        </p:nvCxnSpPr>
        <p:spPr>
          <a:xfrm flipH="1" flipV="1">
            <a:off x="9429203" y="3644490"/>
            <a:ext cx="1080888" cy="471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7751402-C95D-4DFD-AF47-72345398A632}"/>
              </a:ext>
            </a:extLst>
          </p:cNvPr>
          <p:cNvSpPr txBox="1"/>
          <p:nvPr/>
        </p:nvSpPr>
        <p:spPr>
          <a:xfrm>
            <a:off x="10465991" y="4146718"/>
            <a:ext cx="1309974" cy="830997"/>
          </a:xfrm>
          <a:prstGeom prst="rect">
            <a:avLst/>
          </a:prstGeom>
          <a:noFill/>
        </p:spPr>
        <p:txBody>
          <a:bodyPr wrap="none" rtlCol="0">
            <a:spAutoFit/>
          </a:bodyPr>
          <a:lstStyle/>
          <a:p>
            <a:r>
              <a:rPr lang="en-US" sz="2400" b="1" dirty="0">
                <a:solidFill>
                  <a:schemeClr val="bg1"/>
                </a:solidFill>
              </a:rPr>
              <a:t>Matt 17</a:t>
            </a:r>
          </a:p>
          <a:p>
            <a:r>
              <a:rPr lang="en-US" sz="2400" b="1" dirty="0">
                <a:solidFill>
                  <a:schemeClr val="bg1"/>
                </a:solidFill>
              </a:rPr>
              <a:t>Matt 22</a:t>
            </a:r>
          </a:p>
        </p:txBody>
      </p:sp>
      <p:cxnSp>
        <p:nvCxnSpPr>
          <p:cNvPr id="23" name="Straight Arrow Connector 22">
            <a:extLst>
              <a:ext uri="{FF2B5EF4-FFF2-40B4-BE49-F238E27FC236}">
                <a16:creationId xmlns:a16="http://schemas.microsoft.com/office/drawing/2014/main" id="{FAD9DB09-369C-4F61-A96E-6A2B8D080537}"/>
              </a:ext>
            </a:extLst>
          </p:cNvPr>
          <p:cNvCxnSpPr>
            <a:cxnSpLocks/>
          </p:cNvCxnSpPr>
          <p:nvPr/>
        </p:nvCxnSpPr>
        <p:spPr>
          <a:xfrm flipH="1" flipV="1">
            <a:off x="9472653" y="4523728"/>
            <a:ext cx="1080888" cy="471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6187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par>
                                <p:cTn id="16" presetID="16" presetClass="entr" presetSubtype="21"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barn(inVertical)">
                                      <p:cBhvr>
                                        <p:cTn id="26" dur="500"/>
                                        <p:tgtEl>
                                          <p:spTgt spid="19"/>
                                        </p:tgtEl>
                                      </p:cBhvr>
                                    </p:animEffect>
                                  </p:childTnLst>
                                </p:cTn>
                              </p:par>
                              <p:par>
                                <p:cTn id="27" presetID="16" presetClass="entr" presetSubtype="21"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arn(inVertical)">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arn(inVertical)">
                                      <p:cBhvr>
                                        <p:cTn id="34" dur="500"/>
                                        <p:tgtEl>
                                          <p:spTgt spid="22"/>
                                        </p:tgtEl>
                                      </p:cBhvr>
                                    </p:animEffect>
                                  </p:childTnLst>
                                </p:cTn>
                              </p:par>
                              <p:par>
                                <p:cTn id="35" presetID="16" presetClass="entr" presetSubtype="21"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arn(inVertical)">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500"/>
                                        <p:tgtEl>
                                          <p:spTgt spid="13"/>
                                        </p:tgtEl>
                                      </p:cBhvr>
                                    </p:animEffect>
                                  </p:childTnLst>
                                </p:cTn>
                              </p:par>
                              <p:par>
                                <p:cTn id="43" presetID="16" presetClass="entr" presetSubtype="21" fill="hold"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barn(inVertical)">
                                      <p:cBhvr>
                                        <p:cTn id="45" dur="5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barn(inVertical)">
                                      <p:cBhvr>
                                        <p:cTn id="50" dur="500"/>
                                        <p:tgtEl>
                                          <p:spTgt spid="16"/>
                                        </p:tgtEl>
                                      </p:cBhvr>
                                    </p:animEffect>
                                  </p:childTnLst>
                                </p:cTn>
                              </p:par>
                              <p:par>
                                <p:cTn id="51" presetID="16" presetClass="entr" presetSubtype="21" fill="hold"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barn(inVertical)">
                                      <p:cBhvr>
                                        <p:cTn id="5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p:bldP spid="13" grpId="0"/>
      <p:bldP spid="16" grpId="0"/>
      <p:bldP spid="19" grpId="0"/>
      <p:bldP spid="2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8780443" y="0"/>
            <a:ext cx="3411557" cy="674338"/>
          </a:xfrm>
        </p:spPr>
        <p:txBody>
          <a:bodyPr/>
          <a:lstStyle/>
          <a:p>
            <a:r>
              <a:rPr lang="en-US" dirty="0"/>
              <a:t>Romans 13:1-7</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2192357" y="674338"/>
            <a:ext cx="9838062" cy="6056968"/>
          </a:xfrm>
        </p:spPr>
        <p:txBody>
          <a:bodyPr>
            <a:normAutofit/>
          </a:bodyPr>
          <a:lstStyle/>
          <a:p>
            <a:r>
              <a:rPr lang="en-US" sz="2800" dirty="0">
                <a:latin typeface="Calibri" panose="020F0502020204030204" pitchFamily="34" charset="0"/>
                <a:cs typeface="Calibri" panose="020F0502020204030204" pitchFamily="34" charset="0"/>
              </a:rPr>
              <a:t>Most of the time we jump right to Romans 13, but when you look at all these other passages first, Romans 13 becomes more clear as to what God wants and expects from us towards our government.</a:t>
            </a:r>
          </a:p>
          <a:p>
            <a:r>
              <a:rPr lang="en-US" sz="2800" dirty="0">
                <a:latin typeface="Calibri" panose="020F0502020204030204" pitchFamily="34" charset="0"/>
                <a:cs typeface="Calibri" panose="020F0502020204030204" pitchFamily="34" charset="0"/>
              </a:rPr>
              <a:t>As you can see, much of Romans 13 can be found stated elsewhere in the New Testament.</a:t>
            </a:r>
          </a:p>
          <a:p>
            <a:r>
              <a:rPr lang="en-US" sz="2800" dirty="0">
                <a:latin typeface="Calibri" panose="020F0502020204030204" pitchFamily="34" charset="0"/>
                <a:cs typeface="Calibri" panose="020F0502020204030204" pitchFamily="34" charset="0"/>
              </a:rPr>
              <a:t>So, what are the responsibilities we have towards our government as stated here?</a:t>
            </a:r>
          </a:p>
          <a:p>
            <a:r>
              <a:rPr lang="en-US" sz="2800" b="1" dirty="0">
                <a:solidFill>
                  <a:srgbClr val="C00000"/>
                </a:solidFill>
                <a:latin typeface="Calibri" panose="020F0502020204030204" pitchFamily="34" charset="0"/>
                <a:cs typeface="Calibri" panose="020F0502020204030204" pitchFamily="34" charset="0"/>
              </a:rPr>
              <a:t>We are to obey. </a:t>
            </a:r>
          </a:p>
          <a:p>
            <a:r>
              <a:rPr lang="en-US" sz="2800" dirty="0">
                <a:solidFill>
                  <a:schemeClr val="tx1"/>
                </a:solidFill>
                <a:latin typeface="Calibri" panose="020F0502020204030204" pitchFamily="34" charset="0"/>
                <a:cs typeface="Calibri" panose="020F0502020204030204" pitchFamily="34" charset="0"/>
              </a:rPr>
              <a:t>B</a:t>
            </a:r>
            <a:r>
              <a:rPr lang="en-US" sz="2800" dirty="0">
                <a:latin typeface="Calibri" panose="020F0502020204030204" pitchFamily="34" charset="0"/>
                <a:cs typeface="Calibri" panose="020F0502020204030204" pitchFamily="34" charset="0"/>
              </a:rPr>
              <a:t>ut with Acts 5 in mind, this is </a:t>
            </a:r>
            <a:r>
              <a:rPr lang="en-US" sz="2800" b="1" dirty="0">
                <a:solidFill>
                  <a:srgbClr val="FF0000"/>
                </a:solidFill>
                <a:latin typeface="Calibri" panose="020F0502020204030204" pitchFamily="34" charset="0"/>
                <a:cs typeface="Calibri" panose="020F0502020204030204" pitchFamily="34" charset="0"/>
              </a:rPr>
              <a:t>NOT</a:t>
            </a:r>
            <a:r>
              <a:rPr lang="en-US" sz="2800" dirty="0">
                <a:latin typeface="Calibri" panose="020F0502020204030204" pitchFamily="34" charset="0"/>
                <a:cs typeface="Calibri" panose="020F0502020204030204" pitchFamily="34" charset="0"/>
              </a:rPr>
              <a:t> blind obedience because our obedience does </a:t>
            </a:r>
            <a:r>
              <a:rPr lang="en-US" sz="2800" b="1" dirty="0">
                <a:solidFill>
                  <a:srgbClr val="FF0000"/>
                </a:solidFill>
                <a:latin typeface="Calibri" panose="020F0502020204030204" pitchFamily="34" charset="0"/>
                <a:cs typeface="Calibri" panose="020F0502020204030204" pitchFamily="34" charset="0"/>
              </a:rPr>
              <a:t>NOT</a:t>
            </a:r>
            <a:r>
              <a:rPr lang="en-US" sz="2800" dirty="0">
                <a:latin typeface="Calibri" panose="020F0502020204030204" pitchFamily="34" charset="0"/>
                <a:cs typeface="Calibri" panose="020F0502020204030204" pitchFamily="34" charset="0"/>
              </a:rPr>
              <a:t> countermand any commands from our God.</a:t>
            </a:r>
          </a:p>
        </p:txBody>
      </p:sp>
    </p:spTree>
    <p:extLst>
      <p:ext uri="{BB962C8B-B14F-4D97-AF65-F5344CB8AC3E}">
        <p14:creationId xmlns:p14="http://schemas.microsoft.com/office/powerpoint/2010/main" val="105819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8593157" y="0"/>
            <a:ext cx="3598843" cy="674338"/>
          </a:xfrm>
        </p:spPr>
        <p:txBody>
          <a:bodyPr/>
          <a:lstStyle/>
          <a:p>
            <a:r>
              <a:rPr lang="en-US" dirty="0"/>
              <a:t>Romans 13:1-7</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2496312" y="905256"/>
            <a:ext cx="9336024" cy="5559552"/>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Render to those their due</a:t>
            </a:r>
          </a:p>
          <a:p>
            <a:r>
              <a:rPr lang="en-US" sz="2800" b="1" dirty="0">
                <a:solidFill>
                  <a:srgbClr val="C00000"/>
                </a:solidFill>
                <a:latin typeface="Calibri" panose="020F0502020204030204" pitchFamily="34" charset="0"/>
                <a:cs typeface="Calibri" panose="020F0502020204030204" pitchFamily="34" charset="0"/>
              </a:rPr>
              <a:t>Pay our taxes</a:t>
            </a:r>
          </a:p>
          <a:p>
            <a:r>
              <a:rPr lang="en-US" sz="2800" b="1" dirty="0">
                <a:solidFill>
                  <a:srgbClr val="C00000"/>
                </a:solidFill>
                <a:latin typeface="Calibri" panose="020F0502020204030204" pitchFamily="34" charset="0"/>
                <a:cs typeface="Calibri" panose="020F0502020204030204" pitchFamily="34" charset="0"/>
              </a:rPr>
              <a:t>Pray for them, as is their due from us</a:t>
            </a:r>
          </a:p>
          <a:p>
            <a:r>
              <a:rPr lang="en-US" sz="2800" dirty="0">
                <a:latin typeface="Calibri" panose="020F0502020204030204" pitchFamily="34" charset="0"/>
                <a:cs typeface="Calibri" panose="020F0502020204030204" pitchFamily="34" charset="0"/>
              </a:rPr>
              <a:t>Other?</a:t>
            </a:r>
          </a:p>
          <a:p>
            <a:r>
              <a:rPr lang="en-US" sz="2800" dirty="0">
                <a:latin typeface="Calibri" panose="020F0502020204030204" pitchFamily="34" charset="0"/>
                <a:cs typeface="Calibri" panose="020F0502020204030204" pitchFamily="34" charset="0"/>
              </a:rPr>
              <a:t>So, basically, there is nothing new in Romans 13 after working our way through other passages.</a:t>
            </a:r>
          </a:p>
          <a:p>
            <a:endParaRPr lang="en-US" sz="2800" dirty="0"/>
          </a:p>
        </p:txBody>
      </p:sp>
    </p:spTree>
    <p:extLst>
      <p:ext uri="{BB962C8B-B14F-4D97-AF65-F5344CB8AC3E}">
        <p14:creationId xmlns:p14="http://schemas.microsoft.com/office/powerpoint/2010/main" val="351010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661013"/>
            <a:ext cx="10322804" cy="5894024"/>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and we need to obey what God commands us to do </a:t>
            </a:r>
            <a:r>
              <a:rPr lang="en-US" sz="2800" dirty="0">
                <a:solidFill>
                  <a:schemeClr val="tx1"/>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Matt 17:24-27, 22:15-22; Acts 5:27-32</a:t>
            </a:r>
          </a:p>
          <a:p>
            <a:r>
              <a:rPr lang="en-US" sz="2800" b="1" dirty="0">
                <a:solidFill>
                  <a:srgbClr val="C00000"/>
                </a:solidFill>
                <a:latin typeface="Calibri" panose="020F0502020204030204" pitchFamily="34" charset="0"/>
                <a:cs typeface="Calibri" panose="020F0502020204030204" pitchFamily="34" charset="0"/>
              </a:rPr>
              <a:t>If laws are in direct opposition to God’s laws, we obey God</a:t>
            </a:r>
            <a:r>
              <a:rPr lang="en-US" sz="2800" dirty="0">
                <a:solidFill>
                  <a:srgbClr val="C00000"/>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 Acts 5:27-32</a:t>
            </a:r>
          </a:p>
          <a:p>
            <a:r>
              <a:rPr lang="en-US" sz="2800" b="1" dirty="0">
                <a:solidFill>
                  <a:srgbClr val="C00000"/>
                </a:solidFill>
                <a:latin typeface="Calibri" panose="020F0502020204030204" pitchFamily="34" charset="0"/>
                <a:cs typeface="Calibri" panose="020F0502020204030204" pitchFamily="34" charset="0"/>
              </a:rPr>
              <a:t>We can have the expectation(s) that our government will follow and obey their own laws just as we do.  We can even be a little frustrated if they don’t, but we must be respectful  </a:t>
            </a:r>
            <a:r>
              <a:rPr lang="en-US" sz="2800" dirty="0">
                <a:latin typeface="Calibri" panose="020F0502020204030204" pitchFamily="34" charset="0"/>
                <a:cs typeface="Calibri" panose="020F0502020204030204" pitchFamily="34" charset="0"/>
              </a:rPr>
              <a:t>– Acts 16:37, Acts 23:4,5</a:t>
            </a:r>
          </a:p>
          <a:p>
            <a:r>
              <a:rPr lang="en-US" sz="2800" b="1" dirty="0">
                <a:solidFill>
                  <a:srgbClr val="C00000"/>
                </a:solidFill>
                <a:latin typeface="Calibri" panose="020F0502020204030204" pitchFamily="34" charset="0"/>
                <a:cs typeface="Calibri" panose="020F0502020204030204" pitchFamily="34" charset="0"/>
              </a:rPr>
              <a:t>We need to be praying for our government to rule in such a way, that as the people of God, we lead a quiet and peaceable life </a:t>
            </a:r>
            <a:r>
              <a:rPr lang="en-US" sz="2800" dirty="0">
                <a:solidFill>
                  <a:schemeClr val="tx1"/>
                </a:solidFill>
                <a:latin typeface="Calibri" panose="020F0502020204030204" pitchFamily="34" charset="0"/>
                <a:cs typeface="Calibri" panose="020F0502020204030204" pitchFamily="34" charset="0"/>
              </a:rPr>
              <a:t>– 1 Timothy 4:1,2</a:t>
            </a:r>
            <a:endParaRPr lang="en-US" sz="2800" dirty="0">
              <a:latin typeface="Calibri" panose="020F0502020204030204" pitchFamily="34" charset="0"/>
              <a:cs typeface="Calibri" panose="020F0502020204030204" pitchFamily="34" charset="0"/>
            </a:endParaRPr>
          </a:p>
          <a:p>
            <a:endParaRPr lang="en-US" sz="2800" dirty="0">
              <a:solidFill>
                <a:srgbClr val="C00000"/>
              </a:solidFill>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18508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38F-8301-47C9-BDAD-1A48F9B9644C}"/>
              </a:ext>
            </a:extLst>
          </p:cNvPr>
          <p:cNvSpPr>
            <a:spLocks noGrp="1"/>
          </p:cNvSpPr>
          <p:nvPr>
            <p:ph type="title"/>
          </p:nvPr>
        </p:nvSpPr>
        <p:spPr>
          <a:xfrm>
            <a:off x="7690062" y="0"/>
            <a:ext cx="4501938" cy="675880"/>
          </a:xfrm>
        </p:spPr>
        <p:txBody>
          <a:bodyPr/>
          <a:lstStyle/>
          <a:p>
            <a:r>
              <a:rPr lang="en-US" dirty="0"/>
              <a:t>Let’s Sum this all up</a:t>
            </a:r>
          </a:p>
        </p:txBody>
      </p:sp>
      <p:sp>
        <p:nvSpPr>
          <p:cNvPr id="3" name="Content Placeholder 2">
            <a:extLst>
              <a:ext uri="{FF2B5EF4-FFF2-40B4-BE49-F238E27FC236}">
                <a16:creationId xmlns:a16="http://schemas.microsoft.com/office/drawing/2014/main" id="{AA5083D2-03F4-4444-8CC6-806F0DCDD9C1}"/>
              </a:ext>
            </a:extLst>
          </p:cNvPr>
          <p:cNvSpPr>
            <a:spLocks noGrp="1"/>
          </p:cNvSpPr>
          <p:nvPr>
            <p:ph idx="1"/>
          </p:nvPr>
        </p:nvSpPr>
        <p:spPr>
          <a:xfrm>
            <a:off x="1723697" y="675880"/>
            <a:ext cx="10262655" cy="5956274"/>
          </a:xfrm>
        </p:spPr>
        <p:txBody>
          <a:bodyPr>
            <a:normAutofit/>
          </a:bodyPr>
          <a:lstStyle/>
          <a:p>
            <a:r>
              <a:rPr lang="en-US" sz="2800" b="1" u="sng" dirty="0">
                <a:solidFill>
                  <a:srgbClr val="7030A0"/>
                </a:solidFill>
                <a:latin typeface="Calibri" panose="020F0502020204030204" pitchFamily="34" charset="0"/>
                <a:cs typeface="Calibri" panose="020F0502020204030204" pitchFamily="34" charset="0"/>
              </a:rPr>
              <a:t>Leading a peaceful and quiet life</a:t>
            </a:r>
          </a:p>
          <a:p>
            <a:r>
              <a:rPr lang="en-US" sz="2800" b="1" dirty="0">
                <a:solidFill>
                  <a:srgbClr val="C00000"/>
                </a:solidFill>
                <a:latin typeface="Calibri" panose="020F0502020204030204" pitchFamily="34" charset="0"/>
                <a:cs typeface="Calibri" panose="020F0502020204030204" pitchFamily="34" charset="0"/>
              </a:rPr>
              <a:t>Can a Christian protest against the government? </a:t>
            </a:r>
            <a:r>
              <a:rPr lang="en-US" sz="2800" b="1" dirty="0">
                <a:solidFill>
                  <a:srgbClr val="7030A0"/>
                </a:solidFill>
                <a:latin typeface="Calibri" panose="020F0502020204030204" pitchFamily="34" charset="0"/>
                <a:cs typeface="Calibri" panose="020F0502020204030204" pitchFamily="34" charset="0"/>
              </a:rPr>
              <a:t>(Is this a quiet and peaceful relationship with our government? Are we drawing attention to ourselves for something other than our lights as Christians?)</a:t>
            </a:r>
          </a:p>
          <a:p>
            <a:r>
              <a:rPr lang="en-US" sz="2800" b="1" dirty="0">
                <a:solidFill>
                  <a:schemeClr val="tx1"/>
                </a:solidFill>
                <a:latin typeface="Calibri" panose="020F0502020204030204" pitchFamily="34" charset="0"/>
                <a:cs typeface="Calibri" panose="020F0502020204030204" pitchFamily="34" charset="0"/>
              </a:rPr>
              <a:t>Are there other ways to influence our government, which enables us to lead a quiet and peaceful life other than protesting?</a:t>
            </a:r>
          </a:p>
          <a:p>
            <a:r>
              <a:rPr lang="en-US" sz="2800" b="1" dirty="0">
                <a:solidFill>
                  <a:srgbClr val="7030A0"/>
                </a:solidFill>
                <a:latin typeface="Calibri" panose="020F0502020204030204" pitchFamily="34" charset="0"/>
                <a:cs typeface="Calibri" panose="020F0502020204030204" pitchFamily="34" charset="0"/>
              </a:rPr>
              <a:t>Does voting allow us to have a relationship of peace and quiet with our government?</a:t>
            </a:r>
          </a:p>
          <a:p>
            <a:r>
              <a:rPr lang="en-US" sz="2800" dirty="0">
                <a:latin typeface="Calibri" panose="020F0502020204030204" pitchFamily="34" charset="0"/>
                <a:cs typeface="Calibri" panose="020F0502020204030204" pitchFamily="34" charset="0"/>
              </a:rPr>
              <a:t>Walking into booth, closing a curtain, and casting a ballot no one knows who we vote for allow us to still be leading a quiet and peaceful relationship with our government?</a:t>
            </a:r>
          </a:p>
          <a:p>
            <a:endParaRPr lang="en-US" sz="2800" dirty="0"/>
          </a:p>
        </p:txBody>
      </p:sp>
    </p:spTree>
    <p:extLst>
      <p:ext uri="{BB962C8B-B14F-4D97-AF65-F5344CB8AC3E}">
        <p14:creationId xmlns:p14="http://schemas.microsoft.com/office/powerpoint/2010/main" val="318242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38F-8301-47C9-BDAD-1A48F9B9644C}"/>
              </a:ext>
            </a:extLst>
          </p:cNvPr>
          <p:cNvSpPr>
            <a:spLocks noGrp="1"/>
          </p:cNvSpPr>
          <p:nvPr>
            <p:ph type="title"/>
          </p:nvPr>
        </p:nvSpPr>
        <p:spPr>
          <a:xfrm>
            <a:off x="7690062" y="0"/>
            <a:ext cx="4501938" cy="675880"/>
          </a:xfrm>
        </p:spPr>
        <p:txBody>
          <a:bodyPr/>
          <a:lstStyle/>
          <a:p>
            <a:r>
              <a:rPr lang="en-US" dirty="0"/>
              <a:t>Let’s Sum this all up</a:t>
            </a:r>
          </a:p>
        </p:txBody>
      </p:sp>
      <p:sp>
        <p:nvSpPr>
          <p:cNvPr id="3" name="Content Placeholder 2">
            <a:extLst>
              <a:ext uri="{FF2B5EF4-FFF2-40B4-BE49-F238E27FC236}">
                <a16:creationId xmlns:a16="http://schemas.microsoft.com/office/drawing/2014/main" id="{AA5083D2-03F4-4444-8CC6-806F0DCDD9C1}"/>
              </a:ext>
            </a:extLst>
          </p:cNvPr>
          <p:cNvSpPr>
            <a:spLocks noGrp="1"/>
          </p:cNvSpPr>
          <p:nvPr>
            <p:ph idx="1"/>
          </p:nvPr>
        </p:nvSpPr>
        <p:spPr>
          <a:xfrm>
            <a:off x="1723697" y="675880"/>
            <a:ext cx="10262655" cy="5956274"/>
          </a:xfrm>
        </p:spPr>
        <p:txBody>
          <a:bodyPr>
            <a:normAutofit/>
          </a:bodyPr>
          <a:lstStyle/>
          <a:p>
            <a:r>
              <a:rPr lang="en-US" sz="2800" dirty="0">
                <a:latin typeface="Calibri" panose="020F0502020204030204" pitchFamily="34" charset="0"/>
                <a:cs typeface="Calibri" panose="020F0502020204030204" pitchFamily="34" charset="0"/>
              </a:rPr>
              <a:t>Let’s sum this up.</a:t>
            </a:r>
          </a:p>
          <a:p>
            <a:r>
              <a:rPr lang="en-US" sz="2800" dirty="0">
                <a:latin typeface="Calibri" panose="020F0502020204030204" pitchFamily="34" charset="0"/>
                <a:cs typeface="Calibri" panose="020F0502020204030204" pitchFamily="34" charset="0"/>
              </a:rPr>
              <a:t>This topic like so many others in the Scriptures, when you are making application to modern day problems, is as Nestor Sanchez would says, </a:t>
            </a:r>
            <a:r>
              <a:rPr lang="en-US" sz="2800" b="1" dirty="0">
                <a:solidFill>
                  <a:srgbClr val="7030A0"/>
                </a:solidFill>
                <a:latin typeface="Calibri" panose="020F0502020204030204" pitchFamily="34" charset="0"/>
                <a:cs typeface="Calibri" panose="020F0502020204030204" pitchFamily="34" charset="0"/>
              </a:rPr>
              <a:t>“Es </a:t>
            </a:r>
            <a:r>
              <a:rPr lang="en-US" sz="2800" b="1" dirty="0" err="1">
                <a:solidFill>
                  <a:srgbClr val="7030A0"/>
                </a:solidFill>
                <a:latin typeface="Calibri" panose="020F0502020204030204" pitchFamily="34" charset="0"/>
                <a:cs typeface="Calibri" panose="020F0502020204030204" pitchFamily="34" charset="0"/>
              </a:rPr>
              <a:t>muy</a:t>
            </a:r>
            <a:r>
              <a:rPr lang="en-US" sz="2800" b="1" dirty="0">
                <a:solidFill>
                  <a:srgbClr val="7030A0"/>
                </a:solidFill>
                <a:latin typeface="Calibri" panose="020F0502020204030204" pitchFamily="34" charset="0"/>
                <a:cs typeface="Calibri" panose="020F0502020204030204" pitchFamily="34" charset="0"/>
              </a:rPr>
              <a:t> </a:t>
            </a:r>
            <a:r>
              <a:rPr lang="en-US" sz="2800" b="1" dirty="0" err="1">
                <a:solidFill>
                  <a:srgbClr val="7030A0"/>
                </a:solidFill>
                <a:latin typeface="Calibri" panose="020F0502020204030204" pitchFamily="34" charset="0"/>
                <a:cs typeface="Calibri" panose="020F0502020204030204" pitchFamily="34" charset="0"/>
              </a:rPr>
              <a:t>complicado</a:t>
            </a:r>
            <a:r>
              <a:rPr lang="en-US" sz="2800" b="1" dirty="0">
                <a:solidFill>
                  <a:srgbClr val="7030A0"/>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or in English </a:t>
            </a:r>
            <a:r>
              <a:rPr lang="en-US" sz="2800" b="1" dirty="0">
                <a:solidFill>
                  <a:srgbClr val="7030A0"/>
                </a:solidFill>
                <a:latin typeface="Calibri" panose="020F0502020204030204" pitchFamily="34" charset="0"/>
                <a:cs typeface="Calibri" panose="020F0502020204030204" pitchFamily="34" charset="0"/>
              </a:rPr>
              <a:t>“It is very complicated.”</a:t>
            </a:r>
          </a:p>
          <a:p>
            <a:r>
              <a:rPr lang="en-US" sz="2800" b="1" dirty="0">
                <a:solidFill>
                  <a:srgbClr val="FF0000"/>
                </a:solidFill>
                <a:latin typeface="Calibri" panose="020F0502020204030204" pitchFamily="34" charset="0"/>
                <a:cs typeface="Calibri" panose="020F0502020204030204" pitchFamily="34" charset="0"/>
              </a:rPr>
              <a:t>Don’t get me wrong, there are right and wrong answers in much of our lives.  Sin and righteousness can be determined in and are determined in our actions and words.</a:t>
            </a:r>
          </a:p>
          <a:p>
            <a:r>
              <a:rPr lang="en-US" sz="2800" dirty="0">
                <a:latin typeface="Calibri" panose="020F0502020204030204" pitchFamily="34" charset="0"/>
                <a:cs typeface="Calibri" panose="020F0502020204030204" pitchFamily="34" charset="0"/>
              </a:rPr>
              <a:t>BUT</a:t>
            </a:r>
          </a:p>
          <a:p>
            <a:r>
              <a:rPr lang="en-US" sz="2800" dirty="0">
                <a:solidFill>
                  <a:schemeClr val="tx1"/>
                </a:solidFill>
                <a:latin typeface="Calibri" panose="020F0502020204030204" pitchFamily="34" charset="0"/>
                <a:cs typeface="Calibri" panose="020F0502020204030204" pitchFamily="34" charset="0"/>
              </a:rPr>
              <a:t>We can come to conclusions on many subjects and questions in regards to our government.</a:t>
            </a:r>
          </a:p>
        </p:txBody>
      </p:sp>
    </p:spTree>
    <p:extLst>
      <p:ext uri="{BB962C8B-B14F-4D97-AF65-F5344CB8AC3E}">
        <p14:creationId xmlns:p14="http://schemas.microsoft.com/office/powerpoint/2010/main" val="236031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220338" y="0"/>
            <a:ext cx="3986784" cy="760164"/>
          </a:xfrm>
        </p:spPr>
        <p:txBody>
          <a:bodyPr/>
          <a:lstStyle/>
          <a:p>
            <a:r>
              <a:rPr lang="en-US" dirty="0"/>
              <a:t>Initial Thoughts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1641513" y="594912"/>
            <a:ext cx="10204590" cy="6155210"/>
          </a:xfrm>
        </p:spPr>
        <p:txBody>
          <a:bodyPr>
            <a:normAutofit/>
          </a:bodyPr>
          <a:lstStyle/>
          <a:p>
            <a:r>
              <a:rPr lang="en-US" sz="2800" dirty="0">
                <a:latin typeface="Calibri" panose="020F0502020204030204" pitchFamily="34" charset="0"/>
                <a:cs typeface="Calibri" panose="020F0502020204030204" pitchFamily="34" charset="0"/>
              </a:rPr>
              <a:t>So, let’s begin our study as we apply the principles on how to study the bible to this topic and then see if we can gain some understanding as to what our responsibilities are to our government as Christians.</a:t>
            </a:r>
          </a:p>
        </p:txBody>
      </p:sp>
    </p:spTree>
    <p:extLst>
      <p:ext uri="{BB962C8B-B14F-4D97-AF65-F5344CB8AC3E}">
        <p14:creationId xmlns:p14="http://schemas.microsoft.com/office/powerpoint/2010/main" val="401980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976EF-B7C0-47A1-8F42-0BE6362761ED}"/>
              </a:ext>
            </a:extLst>
          </p:cNvPr>
          <p:cNvSpPr>
            <a:spLocks noGrp="1"/>
          </p:cNvSpPr>
          <p:nvPr>
            <p:ph type="title"/>
          </p:nvPr>
        </p:nvSpPr>
        <p:spPr>
          <a:xfrm>
            <a:off x="7908637" y="0"/>
            <a:ext cx="4283363" cy="710914"/>
          </a:xfrm>
        </p:spPr>
        <p:txBody>
          <a:bodyPr/>
          <a:lstStyle/>
          <a:p>
            <a:r>
              <a:rPr lang="en-US" dirty="0"/>
              <a:t>Matthew 17:24-27</a:t>
            </a:r>
          </a:p>
        </p:txBody>
      </p:sp>
      <p:sp>
        <p:nvSpPr>
          <p:cNvPr id="3" name="Content Placeholder 2">
            <a:extLst>
              <a:ext uri="{FF2B5EF4-FFF2-40B4-BE49-F238E27FC236}">
                <a16:creationId xmlns:a16="http://schemas.microsoft.com/office/drawing/2014/main" id="{17FF53FD-60DB-4B1E-B837-393FACC8640E}"/>
              </a:ext>
            </a:extLst>
          </p:cNvPr>
          <p:cNvSpPr>
            <a:spLocks noGrp="1"/>
          </p:cNvSpPr>
          <p:nvPr>
            <p:ph idx="1"/>
          </p:nvPr>
        </p:nvSpPr>
        <p:spPr>
          <a:xfrm>
            <a:off x="330506" y="3972006"/>
            <a:ext cx="11631042" cy="2684827"/>
          </a:xfrm>
        </p:spPr>
        <p:txBody>
          <a:bodyPr>
            <a:noAutofit/>
          </a:bodyPr>
          <a:lstStyle/>
          <a:p>
            <a:r>
              <a:rPr lang="en-US" sz="2500" b="1" u="sng" dirty="0">
                <a:latin typeface="Calibri" panose="020F0502020204030204" pitchFamily="34" charset="0"/>
                <a:cs typeface="Calibri" panose="020F0502020204030204" pitchFamily="34" charset="0"/>
              </a:rPr>
              <a:t>Exodus 30:13–16 </a:t>
            </a:r>
            <a:r>
              <a:rPr lang="en-US" sz="2500" dirty="0">
                <a:latin typeface="Calibri" panose="020F0502020204030204" pitchFamily="34" charset="0"/>
                <a:cs typeface="Calibri" panose="020F0502020204030204" pitchFamily="34" charset="0"/>
              </a:rPr>
              <a:t>commands that every Jewish man 20 years and older was required to give a half-shekel to the work of the tent of meeting as an offering of atonement. What began in the time of Moses was still being practiced in Jesus' day.</a:t>
            </a:r>
          </a:p>
          <a:p>
            <a:r>
              <a:rPr lang="en-US" sz="2500" dirty="0">
                <a:latin typeface="Calibri" panose="020F0502020204030204" pitchFamily="34" charset="0"/>
                <a:cs typeface="Calibri" panose="020F0502020204030204" pitchFamily="34" charset="0"/>
              </a:rPr>
              <a:t>The tax had become known as a temple tax by the time of Christ. Since the temple was the house of his Father he raised a question with Peter as to the propriety of taxing his Father’s son.</a:t>
            </a:r>
          </a:p>
        </p:txBody>
      </p:sp>
      <p:sp>
        <p:nvSpPr>
          <p:cNvPr id="4" name="TextBox 3">
            <a:extLst>
              <a:ext uri="{FF2B5EF4-FFF2-40B4-BE49-F238E27FC236}">
                <a16:creationId xmlns:a16="http://schemas.microsoft.com/office/drawing/2014/main" id="{8CBB4D56-ACD2-4220-8AB8-47FE502BA128}"/>
              </a:ext>
            </a:extLst>
          </p:cNvPr>
          <p:cNvSpPr txBox="1"/>
          <p:nvPr/>
        </p:nvSpPr>
        <p:spPr>
          <a:xfrm>
            <a:off x="230451" y="555686"/>
            <a:ext cx="11731097" cy="3416320"/>
          </a:xfrm>
          <a:prstGeom prst="rect">
            <a:avLst/>
          </a:prstGeom>
          <a:solidFill>
            <a:schemeClr val="accent2">
              <a:lumMod val="60000"/>
              <a:lumOff val="40000"/>
            </a:schemeClr>
          </a:solidFill>
        </p:spPr>
        <p:txBody>
          <a:bodyPr wrap="none" rtlCol="0">
            <a:spAutoFit/>
          </a:bodyPr>
          <a:lstStyle/>
          <a:p>
            <a:pPr algn="ctr"/>
            <a:r>
              <a:rPr lang="en-US" sz="2400" b="1" baseline="30000" dirty="0"/>
              <a:t>24 </a:t>
            </a:r>
            <a:r>
              <a:rPr lang="en-US" sz="2400" b="1" dirty="0"/>
              <a:t>When they had come to Capernaum, those who received the  </a:t>
            </a:r>
            <a:r>
              <a:rPr lang="en-US" sz="2400" b="1" i="1" dirty="0"/>
              <a:t>temple</a:t>
            </a:r>
            <a:r>
              <a:rPr lang="en-US" sz="2400" b="1" dirty="0"/>
              <a:t> tax  </a:t>
            </a:r>
          </a:p>
          <a:p>
            <a:pPr algn="ctr"/>
            <a:r>
              <a:rPr lang="en-US" sz="2400" b="1" dirty="0"/>
              <a:t>came to Peter and said, “Does your Teacher not pay the </a:t>
            </a:r>
            <a:r>
              <a:rPr lang="en-US" sz="2400" b="1" i="1" dirty="0"/>
              <a:t>temple</a:t>
            </a:r>
            <a:r>
              <a:rPr lang="en-US" sz="2400" b="1" dirty="0"/>
              <a:t> tax?” </a:t>
            </a:r>
            <a:r>
              <a:rPr lang="en-US" sz="2400" b="1" baseline="30000" dirty="0"/>
              <a:t>25 </a:t>
            </a:r>
            <a:r>
              <a:rPr lang="en-US" sz="2400" b="1" dirty="0"/>
              <a:t>He </a:t>
            </a:r>
          </a:p>
          <a:p>
            <a:pPr algn="ctr"/>
            <a:r>
              <a:rPr lang="en-US" sz="2400" b="1" dirty="0"/>
              <a:t>said, “Yes.” And when he had come into the house, Jesus anticipated him, </a:t>
            </a:r>
          </a:p>
          <a:p>
            <a:pPr algn="ctr"/>
            <a:r>
              <a:rPr lang="en-US" sz="2400" b="1" dirty="0"/>
              <a:t>saying, “What do you think, Simon? From whom do the kings of the earth </a:t>
            </a:r>
          </a:p>
          <a:p>
            <a:pPr algn="ctr"/>
            <a:r>
              <a:rPr lang="en-US" sz="2400" b="1" dirty="0"/>
              <a:t>take customs or taxes, from their sons or from strangers?” </a:t>
            </a:r>
            <a:r>
              <a:rPr lang="en-US" sz="2400" b="1" baseline="30000" dirty="0"/>
              <a:t>26 </a:t>
            </a:r>
            <a:r>
              <a:rPr lang="en-US" sz="2400" b="1" dirty="0"/>
              <a:t>Peter said to Him, </a:t>
            </a:r>
          </a:p>
          <a:p>
            <a:pPr algn="ctr"/>
            <a:r>
              <a:rPr lang="en-US" sz="2400" b="1" dirty="0"/>
              <a:t>“From strangers.” Jesus said to him, “Then the sons are free. </a:t>
            </a:r>
            <a:r>
              <a:rPr lang="en-US" sz="2400" b="1" baseline="30000" dirty="0"/>
              <a:t>27 </a:t>
            </a:r>
            <a:r>
              <a:rPr lang="en-US" sz="2400" b="1" dirty="0"/>
              <a:t>Nevertheless, </a:t>
            </a:r>
          </a:p>
          <a:p>
            <a:pPr algn="ctr"/>
            <a:r>
              <a:rPr lang="en-US" sz="2400" b="1" dirty="0"/>
              <a:t>lest we offend them, go to the sea, cast in a hook, and take the fish that </a:t>
            </a:r>
          </a:p>
          <a:p>
            <a:pPr algn="ctr"/>
            <a:r>
              <a:rPr lang="en-US" sz="2400" b="1" dirty="0"/>
              <a:t>comes up first. And when you have opened its mouth, you will find a piece </a:t>
            </a:r>
          </a:p>
          <a:p>
            <a:pPr algn="ctr"/>
            <a:r>
              <a:rPr lang="en-US" sz="2400" b="1" dirty="0"/>
              <a:t>of money; take that and give it to them for Me and you.”</a:t>
            </a:r>
          </a:p>
        </p:txBody>
      </p:sp>
    </p:spTree>
    <p:extLst>
      <p:ext uri="{BB962C8B-B14F-4D97-AF65-F5344CB8AC3E}">
        <p14:creationId xmlns:p14="http://schemas.microsoft.com/office/powerpoint/2010/main" val="240412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7972645" y="0"/>
            <a:ext cx="4219355" cy="674338"/>
          </a:xfrm>
        </p:spPr>
        <p:txBody>
          <a:bodyPr/>
          <a:lstStyle/>
          <a:p>
            <a:r>
              <a:rPr lang="en-US" dirty="0"/>
              <a:t>Matthew 17:24-27</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998482" y="749808"/>
            <a:ext cx="9998446" cy="5715000"/>
          </a:xfrm>
        </p:spPr>
        <p:txBody>
          <a:bodyPr>
            <a:normAutofit/>
          </a:bodyPr>
          <a:lstStyle/>
          <a:p>
            <a:r>
              <a:rPr lang="en-US" sz="2800" dirty="0">
                <a:latin typeface="Calibri" panose="020F0502020204030204" pitchFamily="34" charset="0"/>
                <a:cs typeface="Calibri" panose="020F0502020204030204" pitchFamily="34" charset="0"/>
              </a:rPr>
              <a:t>The Lord’s willingness to pay the tax was another demonstration of his submission to the law of God.</a:t>
            </a:r>
          </a:p>
          <a:p>
            <a:r>
              <a:rPr lang="en-US" sz="2800" b="1" dirty="0">
                <a:solidFill>
                  <a:srgbClr val="C00000"/>
                </a:solidFill>
                <a:latin typeface="Calibri" panose="020F0502020204030204" pitchFamily="34" charset="0"/>
                <a:cs typeface="Calibri" panose="020F0502020204030204" pitchFamily="34" charset="0"/>
              </a:rPr>
              <a:t>By submitting to the law of the land</a:t>
            </a:r>
            <a:r>
              <a:rPr lang="en-US" sz="2800" dirty="0">
                <a:latin typeface="Calibri" panose="020F0502020204030204" pitchFamily="34" charset="0"/>
                <a:cs typeface="Calibri" panose="020F0502020204030204" pitchFamily="34" charset="0"/>
              </a:rPr>
              <a:t>, we are submitting to God and His law. </a:t>
            </a:r>
          </a:p>
          <a:p>
            <a:r>
              <a:rPr lang="en-US" sz="2800" dirty="0">
                <a:latin typeface="Calibri" panose="020F0502020204030204" pitchFamily="34" charset="0"/>
                <a:cs typeface="Calibri" panose="020F0502020204030204" pitchFamily="34" charset="0"/>
              </a:rPr>
              <a:t>He told Peter to take the shekel and “give it unto them for me and thee.” </a:t>
            </a:r>
            <a:r>
              <a:rPr lang="en-US" sz="2800" b="1" u="sng" dirty="0">
                <a:latin typeface="Calibri" panose="020F0502020204030204" pitchFamily="34" charset="0"/>
                <a:cs typeface="Calibri" panose="020F0502020204030204" pitchFamily="34" charset="0"/>
              </a:rPr>
              <a:t>Note</a:t>
            </a:r>
            <a:r>
              <a:rPr lang="en-US" sz="2800" dirty="0">
                <a:latin typeface="Calibri" panose="020F0502020204030204" pitchFamily="34" charset="0"/>
                <a:cs typeface="Calibri" panose="020F0502020204030204" pitchFamily="34" charset="0"/>
              </a:rPr>
              <a:t> </a:t>
            </a:r>
            <a:r>
              <a:rPr lang="en-US" sz="2800" b="1" dirty="0">
                <a:solidFill>
                  <a:srgbClr val="7030A0"/>
                </a:solidFill>
                <a:latin typeface="Calibri" panose="020F0502020204030204" pitchFamily="34" charset="0"/>
                <a:cs typeface="Calibri" panose="020F0502020204030204" pitchFamily="34" charset="0"/>
              </a:rPr>
              <a:t>that he made a distinction between himself as the exempted Son and Peter as the non-exempted subject.</a:t>
            </a:r>
          </a:p>
          <a:p>
            <a:endParaRPr lang="en-US" sz="2800" dirty="0">
              <a:latin typeface="Calibri" panose="020F0502020204030204" pitchFamily="34" charset="0"/>
              <a:cs typeface="Calibri" panose="020F0502020204030204" pitchFamily="34" charset="0"/>
            </a:endParaRPr>
          </a:p>
          <a:p>
            <a:r>
              <a:rPr lang="en-US" sz="2800" b="1" u="sng" dirty="0">
                <a:solidFill>
                  <a:srgbClr val="FF0000"/>
                </a:solidFill>
                <a:latin typeface="Calibri" panose="020F0502020204030204" pitchFamily="34" charset="0"/>
                <a:cs typeface="Calibri" panose="020F0502020204030204" pitchFamily="34" charset="0"/>
              </a:rPr>
              <a:t>What happens if we ONLY look at this passage and rely on this passage for our understanding of God’s law concerning our responsibility to our government?</a:t>
            </a:r>
          </a:p>
        </p:txBody>
      </p:sp>
    </p:spTree>
    <p:extLst>
      <p:ext uri="{BB962C8B-B14F-4D97-AF65-F5344CB8AC3E}">
        <p14:creationId xmlns:p14="http://schemas.microsoft.com/office/powerpoint/2010/main" val="317449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808083"/>
            <a:ext cx="10322804" cy="5746953"/>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t>
            </a:r>
            <a:r>
              <a:rPr lang="en-US" sz="2800" dirty="0">
                <a:latin typeface="Calibri" panose="020F0502020204030204" pitchFamily="34" charset="0"/>
                <a:cs typeface="Calibri" panose="020F0502020204030204" pitchFamily="34" charset="0"/>
              </a:rPr>
              <a:t>– Matt 17:24-27</a:t>
            </a:r>
          </a:p>
        </p:txBody>
      </p:sp>
    </p:spTree>
    <p:extLst>
      <p:ext uri="{BB962C8B-B14F-4D97-AF65-F5344CB8AC3E}">
        <p14:creationId xmlns:p14="http://schemas.microsoft.com/office/powerpoint/2010/main" val="557060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BDBC-A15E-476C-AF19-CB91E6B05BA3}"/>
              </a:ext>
            </a:extLst>
          </p:cNvPr>
          <p:cNvSpPr>
            <a:spLocks noGrp="1"/>
          </p:cNvSpPr>
          <p:nvPr>
            <p:ph type="title"/>
          </p:nvPr>
        </p:nvSpPr>
        <p:spPr>
          <a:xfrm>
            <a:off x="8045797" y="0"/>
            <a:ext cx="4146203" cy="692626"/>
          </a:xfrm>
        </p:spPr>
        <p:txBody>
          <a:bodyPr/>
          <a:lstStyle/>
          <a:p>
            <a:r>
              <a:rPr lang="en-US" dirty="0"/>
              <a:t>Matthew 22:15-22</a:t>
            </a:r>
          </a:p>
        </p:txBody>
      </p:sp>
      <p:sp>
        <p:nvSpPr>
          <p:cNvPr id="3" name="Content Placeholder 2">
            <a:extLst>
              <a:ext uri="{FF2B5EF4-FFF2-40B4-BE49-F238E27FC236}">
                <a16:creationId xmlns:a16="http://schemas.microsoft.com/office/drawing/2014/main" id="{E3FDC8A8-1FD5-4E08-9EDA-D3B1AC1B3E93}"/>
              </a:ext>
            </a:extLst>
          </p:cNvPr>
          <p:cNvSpPr>
            <a:spLocks noGrp="1"/>
          </p:cNvSpPr>
          <p:nvPr>
            <p:ph idx="1"/>
          </p:nvPr>
        </p:nvSpPr>
        <p:spPr>
          <a:xfrm>
            <a:off x="193581" y="4976225"/>
            <a:ext cx="11704635" cy="1592610"/>
          </a:xfrm>
        </p:spPr>
        <p:txBody>
          <a:bodyPr>
            <a:normAutofit/>
          </a:bodyPr>
          <a:lstStyle/>
          <a:p>
            <a:r>
              <a:rPr lang="en-US" sz="2800" dirty="0">
                <a:latin typeface="Calibri" panose="020F0502020204030204" pitchFamily="34" charset="0"/>
                <a:cs typeface="Calibri" panose="020F0502020204030204" pitchFamily="34" charset="0"/>
              </a:rPr>
              <a:t>Even though not all of government activity serves God’s purposes, Jesus does not call us to flout the tax requirements of the nations where we reside </a:t>
            </a:r>
          </a:p>
        </p:txBody>
      </p:sp>
      <p:sp>
        <p:nvSpPr>
          <p:cNvPr id="4" name="TextBox 3">
            <a:extLst>
              <a:ext uri="{FF2B5EF4-FFF2-40B4-BE49-F238E27FC236}">
                <a16:creationId xmlns:a16="http://schemas.microsoft.com/office/drawing/2014/main" id="{DC98C450-ECB7-4047-8F56-B5F6DFDD5A8C}"/>
              </a:ext>
            </a:extLst>
          </p:cNvPr>
          <p:cNvSpPr txBox="1"/>
          <p:nvPr/>
        </p:nvSpPr>
        <p:spPr>
          <a:xfrm>
            <a:off x="193582" y="692626"/>
            <a:ext cx="11804835" cy="4154984"/>
          </a:xfrm>
          <a:prstGeom prst="rect">
            <a:avLst/>
          </a:prstGeom>
          <a:solidFill>
            <a:schemeClr val="accent2">
              <a:lumMod val="60000"/>
              <a:lumOff val="40000"/>
            </a:schemeClr>
          </a:solidFill>
        </p:spPr>
        <p:txBody>
          <a:bodyPr wrap="none" rtlCol="0">
            <a:spAutoFit/>
          </a:bodyPr>
          <a:lstStyle/>
          <a:p>
            <a:pPr algn="ctr"/>
            <a:r>
              <a:rPr lang="en-US" sz="2400" b="1" baseline="30000" dirty="0"/>
              <a:t>15 </a:t>
            </a:r>
            <a:r>
              <a:rPr lang="en-US" sz="2400" dirty="0"/>
              <a:t>Then the Pharisees went and plotted how they might entangle Him in </a:t>
            </a:r>
            <a:r>
              <a:rPr lang="en-US" sz="2400" i="1" dirty="0"/>
              <a:t>His</a:t>
            </a:r>
            <a:r>
              <a:rPr lang="en-US" sz="2400" dirty="0"/>
              <a:t> </a:t>
            </a:r>
          </a:p>
          <a:p>
            <a:pPr algn="ctr"/>
            <a:r>
              <a:rPr lang="en-US" sz="2400" dirty="0"/>
              <a:t>talk. </a:t>
            </a:r>
            <a:r>
              <a:rPr lang="en-US" sz="2400" b="1" baseline="30000" dirty="0"/>
              <a:t>16 </a:t>
            </a:r>
            <a:r>
              <a:rPr lang="en-US" sz="2400" dirty="0"/>
              <a:t>And they sent to Him their disciples with the Herodians, saying, </a:t>
            </a:r>
          </a:p>
          <a:p>
            <a:pPr algn="ctr"/>
            <a:r>
              <a:rPr lang="en-US" sz="2400" dirty="0"/>
              <a:t>“Teacher, we know that You are true, and teach the way of God in truth; nor </a:t>
            </a:r>
          </a:p>
          <a:p>
            <a:pPr algn="ctr"/>
            <a:r>
              <a:rPr lang="en-US" sz="2400" dirty="0"/>
              <a:t>do You care about anyone, for You do not regard the person of men. </a:t>
            </a:r>
            <a:r>
              <a:rPr lang="en-US" sz="2400" b="1" baseline="30000" dirty="0"/>
              <a:t>17 </a:t>
            </a:r>
            <a:r>
              <a:rPr lang="en-US" sz="2400" dirty="0"/>
              <a:t>Tell </a:t>
            </a:r>
          </a:p>
          <a:p>
            <a:pPr algn="ctr"/>
            <a:r>
              <a:rPr lang="en-US" sz="2400" dirty="0"/>
              <a:t>us, therefore, what do You think? Is it lawful to pay taxes to Caesar, or not?”</a:t>
            </a:r>
          </a:p>
          <a:p>
            <a:pPr algn="ctr"/>
            <a:r>
              <a:rPr lang="en-US" sz="2400" b="1" baseline="30000" dirty="0"/>
              <a:t>18 </a:t>
            </a:r>
            <a:r>
              <a:rPr lang="en-US" sz="2400" dirty="0"/>
              <a:t>But Jesus perceived their wickedness, and said, “Why do you test Me, </a:t>
            </a:r>
            <a:r>
              <a:rPr lang="en-US" sz="2400" i="1" dirty="0"/>
              <a:t>you</a:t>
            </a:r>
            <a:r>
              <a:rPr lang="en-US" sz="2400" dirty="0"/>
              <a:t> </a:t>
            </a:r>
          </a:p>
          <a:p>
            <a:pPr algn="ctr"/>
            <a:r>
              <a:rPr lang="en-US" sz="2400" dirty="0"/>
              <a:t>hypocrites? </a:t>
            </a:r>
            <a:r>
              <a:rPr lang="en-US" sz="2400" b="1" baseline="30000" dirty="0"/>
              <a:t>19 </a:t>
            </a:r>
            <a:r>
              <a:rPr lang="en-US" sz="2400" dirty="0"/>
              <a:t>Show Me the tax money.” So they brought Him a denarius.</a:t>
            </a:r>
          </a:p>
          <a:p>
            <a:pPr algn="ctr"/>
            <a:r>
              <a:rPr lang="en-US" sz="2400" b="1" baseline="30000" dirty="0"/>
              <a:t>20 </a:t>
            </a:r>
            <a:r>
              <a:rPr lang="en-US" sz="2400" dirty="0"/>
              <a:t>And He said to them, “Whose image and inscription </a:t>
            </a:r>
            <a:r>
              <a:rPr lang="en-US" sz="2400" i="1" dirty="0"/>
              <a:t>is</a:t>
            </a:r>
            <a:r>
              <a:rPr lang="en-US" sz="2400" dirty="0"/>
              <a:t> this?” </a:t>
            </a:r>
            <a:r>
              <a:rPr lang="en-US" sz="2400" b="1" baseline="30000" dirty="0"/>
              <a:t>21 </a:t>
            </a:r>
            <a:r>
              <a:rPr lang="en-US" sz="2400" dirty="0"/>
              <a:t>They said to </a:t>
            </a:r>
          </a:p>
          <a:p>
            <a:pPr algn="ctr"/>
            <a:r>
              <a:rPr lang="en-US" sz="2400" dirty="0"/>
              <a:t>Him, “Caesar’s.” And He said to them, “Render therefore to Caesar the things </a:t>
            </a:r>
          </a:p>
          <a:p>
            <a:pPr algn="ctr"/>
            <a:r>
              <a:rPr lang="en-US" sz="2400" dirty="0"/>
              <a:t>that are Caesar’s, and to God the things that are God’s.” </a:t>
            </a:r>
            <a:r>
              <a:rPr lang="en-US" sz="2400" b="1" baseline="30000" dirty="0"/>
              <a:t>22 </a:t>
            </a:r>
            <a:r>
              <a:rPr lang="en-US" sz="2400" dirty="0"/>
              <a:t>When they had </a:t>
            </a:r>
          </a:p>
          <a:p>
            <a:pPr algn="ctr"/>
            <a:r>
              <a:rPr lang="en-US" sz="2400" dirty="0"/>
              <a:t>heard </a:t>
            </a:r>
            <a:r>
              <a:rPr lang="en-US" sz="2400" i="1" dirty="0"/>
              <a:t>these words,</a:t>
            </a:r>
            <a:r>
              <a:rPr lang="en-US" sz="2400" dirty="0"/>
              <a:t> they marveled, and left Him and went their way.</a:t>
            </a:r>
          </a:p>
        </p:txBody>
      </p:sp>
    </p:spTree>
    <p:extLst>
      <p:ext uri="{BB962C8B-B14F-4D97-AF65-F5344CB8AC3E}">
        <p14:creationId xmlns:p14="http://schemas.microsoft.com/office/powerpoint/2010/main" val="129527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7972645" y="0"/>
            <a:ext cx="4219355" cy="674338"/>
          </a:xfrm>
        </p:spPr>
        <p:txBody>
          <a:bodyPr/>
          <a:lstStyle/>
          <a:p>
            <a:r>
              <a:rPr lang="en-US" dirty="0"/>
              <a:t>Matthew 22:15-22</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2324559" y="674337"/>
            <a:ext cx="9694843" cy="5990867"/>
          </a:xfrm>
        </p:spPr>
        <p:txBody>
          <a:bodyPr>
            <a:normAutofit/>
          </a:bodyPr>
          <a:lstStyle/>
          <a:p>
            <a:r>
              <a:rPr lang="en-US" sz="2800" dirty="0">
                <a:latin typeface="Calibri" panose="020F0502020204030204" pitchFamily="34" charset="0"/>
                <a:cs typeface="Calibri" panose="020F0502020204030204" pitchFamily="34" charset="0"/>
              </a:rPr>
              <a:t>Jesus is saying in essence that we do not necessarily have to resist paying taxes as a matter of principle. </a:t>
            </a:r>
          </a:p>
          <a:p>
            <a:r>
              <a:rPr lang="en-US" sz="2800" dirty="0">
                <a:latin typeface="Calibri" panose="020F0502020204030204" pitchFamily="34" charset="0"/>
                <a:cs typeface="Calibri" panose="020F0502020204030204" pitchFamily="34" charset="0"/>
              </a:rPr>
              <a:t>Jesus says we are to obey both government and God.</a:t>
            </a:r>
          </a:p>
          <a:p>
            <a:endParaRPr lang="en-US" sz="2800" dirty="0"/>
          </a:p>
          <a:p>
            <a:endParaRPr lang="en-US" sz="2800" dirty="0"/>
          </a:p>
          <a:p>
            <a:r>
              <a:rPr lang="en-US" sz="2800" dirty="0">
                <a:latin typeface="Calibri" panose="020F0502020204030204" pitchFamily="34" charset="0"/>
                <a:cs typeface="Calibri" panose="020F0502020204030204" pitchFamily="34" charset="0"/>
              </a:rPr>
              <a:t>But what happens, when man’s laws are in direct opposition to God’s laws?</a:t>
            </a:r>
          </a:p>
          <a:p>
            <a:r>
              <a:rPr lang="en-US" sz="2800" dirty="0">
                <a:latin typeface="Calibri" panose="020F0502020204030204" pitchFamily="34" charset="0"/>
                <a:cs typeface="Calibri" panose="020F0502020204030204" pitchFamily="34" charset="0"/>
              </a:rPr>
              <a:t>Whom do we obey?</a:t>
            </a:r>
          </a:p>
          <a:p>
            <a:r>
              <a:rPr lang="en-US" sz="2800" dirty="0">
                <a:latin typeface="Calibri" panose="020F0502020204030204" pitchFamily="34" charset="0"/>
                <a:cs typeface="Calibri" panose="020F0502020204030204" pitchFamily="34" charset="0"/>
              </a:rPr>
              <a:t>Not answered in this passage</a:t>
            </a:r>
          </a:p>
          <a:p>
            <a:r>
              <a:rPr lang="en-US" sz="2800" dirty="0">
                <a:solidFill>
                  <a:schemeClr val="tx1"/>
                </a:solidFill>
                <a:latin typeface="Calibri" panose="020F0502020204030204" pitchFamily="34" charset="0"/>
                <a:cs typeface="Calibri" panose="020F0502020204030204" pitchFamily="34" charset="0"/>
              </a:rPr>
              <a:t>Responsibility – </a:t>
            </a:r>
            <a:r>
              <a:rPr lang="en-US" sz="2800" b="1" dirty="0">
                <a:solidFill>
                  <a:srgbClr val="C00000"/>
                </a:solidFill>
                <a:latin typeface="Calibri" panose="020F0502020204030204" pitchFamily="34" charset="0"/>
                <a:cs typeface="Calibri" panose="020F0502020204030204" pitchFamily="34" charset="0"/>
              </a:rPr>
              <a:t>obey government and obey God.</a:t>
            </a:r>
          </a:p>
        </p:txBody>
      </p:sp>
      <p:sp>
        <p:nvSpPr>
          <p:cNvPr id="4" name="TextBox 3">
            <a:extLst>
              <a:ext uri="{FF2B5EF4-FFF2-40B4-BE49-F238E27FC236}">
                <a16:creationId xmlns:a16="http://schemas.microsoft.com/office/drawing/2014/main" id="{1EFB84F0-0730-45C9-BE13-7B48ECDF3FAF}"/>
              </a:ext>
            </a:extLst>
          </p:cNvPr>
          <p:cNvSpPr txBox="1"/>
          <p:nvPr/>
        </p:nvSpPr>
        <p:spPr>
          <a:xfrm>
            <a:off x="2798025" y="2245679"/>
            <a:ext cx="8747909" cy="830997"/>
          </a:xfrm>
          <a:prstGeom prst="rect">
            <a:avLst/>
          </a:prstGeom>
          <a:solidFill>
            <a:schemeClr val="accent2">
              <a:lumMod val="60000"/>
              <a:lumOff val="40000"/>
            </a:schemeClr>
          </a:solidFill>
        </p:spPr>
        <p:txBody>
          <a:bodyPr wrap="none" rtlCol="0">
            <a:spAutoFit/>
          </a:bodyPr>
          <a:lstStyle/>
          <a:p>
            <a:pPr algn="ctr"/>
            <a:r>
              <a:rPr lang="en-US" sz="2400" b="1" dirty="0"/>
              <a:t>“Render therefore to Caesar the things </a:t>
            </a:r>
          </a:p>
          <a:p>
            <a:pPr algn="ctr"/>
            <a:r>
              <a:rPr lang="en-US" sz="2400" b="1" dirty="0"/>
              <a:t>that are Caesar’s, and to God the things that are God’s.”</a:t>
            </a:r>
          </a:p>
        </p:txBody>
      </p:sp>
    </p:spTree>
    <p:extLst>
      <p:ext uri="{BB962C8B-B14F-4D97-AF65-F5344CB8AC3E}">
        <p14:creationId xmlns:p14="http://schemas.microsoft.com/office/powerpoint/2010/main" val="218142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1337</TotalTime>
  <Words>4421</Words>
  <Application>Microsoft Office PowerPoint</Application>
  <PresentationFormat>Widescreen</PresentationFormat>
  <Paragraphs>277</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Century Gothic</vt:lpstr>
      <vt:lpstr>Wingdings 3</vt:lpstr>
      <vt:lpstr>Wisp</vt:lpstr>
      <vt:lpstr>PowerPoint Presentation</vt:lpstr>
      <vt:lpstr>Christians Responsibility to the Government</vt:lpstr>
      <vt:lpstr>Initial Thoughts</vt:lpstr>
      <vt:lpstr>Initial Thoughts</vt:lpstr>
      <vt:lpstr>Matthew 17:24-27</vt:lpstr>
      <vt:lpstr>Matthew 17:24-27</vt:lpstr>
      <vt:lpstr>Our Responsibilities to Our Government</vt:lpstr>
      <vt:lpstr>Matthew 22:15-22</vt:lpstr>
      <vt:lpstr>Matthew 22:15-22</vt:lpstr>
      <vt:lpstr>Matthew 22:15-22</vt:lpstr>
      <vt:lpstr>Our Responsibilities to Our Government</vt:lpstr>
      <vt:lpstr>Acts 5:27-32</vt:lpstr>
      <vt:lpstr>Acts 5:27-32</vt:lpstr>
      <vt:lpstr>Our Responsibilities to Our Government</vt:lpstr>
      <vt:lpstr>Acts 16:35-39</vt:lpstr>
      <vt:lpstr>Acts 16:35-39</vt:lpstr>
      <vt:lpstr>Our Responsibilities to Our Government</vt:lpstr>
      <vt:lpstr>Acts 23:1-5</vt:lpstr>
      <vt:lpstr>Acts 23:1-5</vt:lpstr>
      <vt:lpstr>Acts 23:1-5</vt:lpstr>
      <vt:lpstr>Our Responsibilities to Our Government</vt:lpstr>
      <vt:lpstr>Acts 23:16-24</vt:lpstr>
      <vt:lpstr>Acts 23:16-24</vt:lpstr>
      <vt:lpstr>Acts 23:16-24</vt:lpstr>
      <vt:lpstr>Acts 23:16-24</vt:lpstr>
      <vt:lpstr>Our Responsibilities to Our Government</vt:lpstr>
      <vt:lpstr>1 Timothy 2:1-4</vt:lpstr>
      <vt:lpstr>1 Timothy 2:1-4</vt:lpstr>
      <vt:lpstr>1 Timothy 2:1-4</vt:lpstr>
      <vt:lpstr>Our Responsibilities to Our Government</vt:lpstr>
      <vt:lpstr>Romans 13:1-7</vt:lpstr>
      <vt:lpstr>Romans 13:1-7</vt:lpstr>
      <vt:lpstr>Romans 13:1-7</vt:lpstr>
      <vt:lpstr>Romans 13:1-7</vt:lpstr>
      <vt:lpstr>Romans 13:1-7</vt:lpstr>
      <vt:lpstr>Romans 13:1-7</vt:lpstr>
      <vt:lpstr>Our Responsibilities to Our Government</vt:lpstr>
      <vt:lpstr>Let’s Sum this all up</vt:lpstr>
      <vt:lpstr>Let’s Sum this all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Christians Responsibility to the Government</dc:title>
  <dc:creator>Paden, Eddie - LCMS Lang. Arts</dc:creator>
  <cp:lastModifiedBy>College View church of Christ</cp:lastModifiedBy>
  <cp:revision>162</cp:revision>
  <cp:lastPrinted>2021-09-09T16:16:02Z</cp:lastPrinted>
  <dcterms:created xsi:type="dcterms:W3CDTF">2021-08-16T17:50:50Z</dcterms:created>
  <dcterms:modified xsi:type="dcterms:W3CDTF">2023-12-10T14:03:12Z</dcterms:modified>
</cp:coreProperties>
</file>