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113"/>
  </p:notesMasterIdLst>
  <p:handoutMasterIdLst>
    <p:handoutMasterId r:id="rId114"/>
  </p:handoutMasterIdLst>
  <p:sldIdLst>
    <p:sldId id="294" r:id="rId4"/>
    <p:sldId id="338" r:id="rId5"/>
    <p:sldId id="398" r:id="rId6"/>
    <p:sldId id="339" r:id="rId7"/>
    <p:sldId id="400" r:id="rId8"/>
    <p:sldId id="401" r:id="rId9"/>
    <p:sldId id="402" r:id="rId10"/>
    <p:sldId id="403" r:id="rId11"/>
    <p:sldId id="404" r:id="rId12"/>
    <p:sldId id="325" r:id="rId13"/>
    <p:sldId id="405" r:id="rId14"/>
    <p:sldId id="406" r:id="rId15"/>
    <p:sldId id="407" r:id="rId16"/>
    <p:sldId id="408" r:id="rId17"/>
    <p:sldId id="409" r:id="rId18"/>
    <p:sldId id="410" r:id="rId19"/>
    <p:sldId id="411" r:id="rId20"/>
    <p:sldId id="418" r:id="rId21"/>
    <p:sldId id="412" r:id="rId22"/>
    <p:sldId id="413" r:id="rId23"/>
    <p:sldId id="414" r:id="rId24"/>
    <p:sldId id="415" r:id="rId25"/>
    <p:sldId id="416" r:id="rId26"/>
    <p:sldId id="342" r:id="rId27"/>
    <p:sldId id="344" r:id="rId28"/>
    <p:sldId id="417" r:id="rId29"/>
    <p:sldId id="399" r:id="rId30"/>
    <p:sldId id="293" r:id="rId31"/>
    <p:sldId id="303" r:id="rId32"/>
    <p:sldId id="295" r:id="rId33"/>
    <p:sldId id="296" r:id="rId34"/>
    <p:sldId id="297" r:id="rId35"/>
    <p:sldId id="298" r:id="rId36"/>
    <p:sldId id="299" r:id="rId37"/>
    <p:sldId id="419" r:id="rId38"/>
    <p:sldId id="340" r:id="rId39"/>
    <p:sldId id="341" r:id="rId40"/>
    <p:sldId id="300" r:id="rId41"/>
    <p:sldId id="301" r:id="rId42"/>
    <p:sldId id="302" r:id="rId43"/>
    <p:sldId id="332" r:id="rId44"/>
    <p:sldId id="335" r:id="rId45"/>
    <p:sldId id="304" r:id="rId46"/>
    <p:sldId id="305" r:id="rId47"/>
    <p:sldId id="306" r:id="rId48"/>
    <p:sldId id="307" r:id="rId49"/>
    <p:sldId id="345" r:id="rId50"/>
    <p:sldId id="346" r:id="rId51"/>
    <p:sldId id="308" r:id="rId52"/>
    <p:sldId id="309" r:id="rId53"/>
    <p:sldId id="310" r:id="rId54"/>
    <p:sldId id="347" r:id="rId55"/>
    <p:sldId id="348" r:id="rId56"/>
    <p:sldId id="311" r:id="rId57"/>
    <p:sldId id="312" r:id="rId58"/>
    <p:sldId id="349" r:id="rId59"/>
    <p:sldId id="313" r:id="rId60"/>
    <p:sldId id="314" r:id="rId61"/>
    <p:sldId id="315" r:id="rId62"/>
    <p:sldId id="350" r:id="rId63"/>
    <p:sldId id="351" r:id="rId64"/>
    <p:sldId id="352" r:id="rId65"/>
    <p:sldId id="353" r:id="rId66"/>
    <p:sldId id="316" r:id="rId67"/>
    <p:sldId id="354" r:id="rId68"/>
    <p:sldId id="355" r:id="rId69"/>
    <p:sldId id="317" r:id="rId70"/>
    <p:sldId id="318" r:id="rId71"/>
    <p:sldId id="356" r:id="rId72"/>
    <p:sldId id="360" r:id="rId73"/>
    <p:sldId id="359" r:id="rId74"/>
    <p:sldId id="319" r:id="rId75"/>
    <p:sldId id="372" r:id="rId76"/>
    <p:sldId id="373" r:id="rId77"/>
    <p:sldId id="382" r:id="rId78"/>
    <p:sldId id="384" r:id="rId79"/>
    <p:sldId id="383" r:id="rId80"/>
    <p:sldId id="385" r:id="rId81"/>
    <p:sldId id="374" r:id="rId82"/>
    <p:sldId id="364" r:id="rId83"/>
    <p:sldId id="363" r:id="rId84"/>
    <p:sldId id="362" r:id="rId85"/>
    <p:sldId id="366" r:id="rId86"/>
    <p:sldId id="365" r:id="rId87"/>
    <p:sldId id="367" r:id="rId88"/>
    <p:sldId id="361" r:id="rId89"/>
    <p:sldId id="368" r:id="rId90"/>
    <p:sldId id="387" r:id="rId91"/>
    <p:sldId id="320" r:id="rId92"/>
    <p:sldId id="388" r:id="rId93"/>
    <p:sldId id="389" r:id="rId94"/>
    <p:sldId id="390" r:id="rId95"/>
    <p:sldId id="321" r:id="rId96"/>
    <p:sldId id="322" r:id="rId97"/>
    <p:sldId id="323" r:id="rId98"/>
    <p:sldId id="324" r:id="rId99"/>
    <p:sldId id="394" r:id="rId100"/>
    <p:sldId id="393" r:id="rId101"/>
    <p:sldId id="392" r:id="rId102"/>
    <p:sldId id="395" r:id="rId103"/>
    <p:sldId id="391" r:id="rId104"/>
    <p:sldId id="396" r:id="rId105"/>
    <p:sldId id="326" r:id="rId106"/>
    <p:sldId id="327" r:id="rId107"/>
    <p:sldId id="328" r:id="rId108"/>
    <p:sldId id="329" r:id="rId109"/>
    <p:sldId id="330" r:id="rId110"/>
    <p:sldId id="331" r:id="rId111"/>
    <p:sldId id="397" r:id="rId1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104" d="100"/>
          <a:sy n="104" d="100"/>
        </p:scale>
        <p:origin x="1218" y="114"/>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theme" Target="theme/theme1.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presProps" Target="presProp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1/3/2024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1774">
              <a:defRPr/>
            </a:pPr>
            <a:fld id="{BCCA7088-465E-40D7-B53A-F7B188EC7C85}" type="slidenum">
              <a:rPr lang="en-US" altLang="en-US">
                <a:solidFill>
                  <a:srgbClr val="000000"/>
                </a:solidFill>
                <a:latin typeface="Arial" panose="020B0604020202020204" pitchFamily="34" charset="0"/>
                <a:cs typeface="+mn-cs"/>
              </a:rPr>
              <a:pPr defTabSz="931774">
                <a:defRPr/>
              </a:pPr>
              <a:t>41</a:t>
            </a:fld>
            <a:endParaRPr lang="en-US" altLang="en-US">
              <a:solidFill>
                <a:srgbClr val="000000"/>
              </a:solidFill>
              <a:latin typeface="Arial" panose="020B0604020202020204" pitchFamily="34" charset="0"/>
              <a:cs typeface="+mn-cs"/>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7555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4FF89F-0CCD-4DC9-9074-A9657C87D5AD}" type="slidenum">
              <a:rPr lang="en-US" altLang="en-US"/>
              <a:pPr/>
              <a:t>42</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46220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6227371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0161-755F-434B-819B-1FFDA9516850}"/>
              </a:ext>
            </a:extLst>
          </p:cNvPr>
          <p:cNvSpPr>
            <a:spLocks noGrp="1"/>
          </p:cNvSpPr>
          <p:nvPr>
            <p:ph type="title"/>
          </p:nvPr>
        </p:nvSpPr>
        <p:spPr>
          <a:xfrm>
            <a:off x="0" y="-35045"/>
            <a:ext cx="2755392" cy="535709"/>
          </a:xfrm>
        </p:spPr>
        <p:txBody>
          <a:bodyPr>
            <a:normAutofit fontScale="90000"/>
          </a:bodyPr>
          <a:lstStyle/>
          <a:p>
            <a:r>
              <a:rPr lang="en-US" dirty="0"/>
              <a:t>Principles</a:t>
            </a:r>
          </a:p>
        </p:txBody>
      </p:sp>
      <p:sp>
        <p:nvSpPr>
          <p:cNvPr id="3" name="Content Placeholder 2">
            <a:extLst>
              <a:ext uri="{FF2B5EF4-FFF2-40B4-BE49-F238E27FC236}">
                <a16:creationId xmlns:a16="http://schemas.microsoft.com/office/drawing/2014/main" id="{849E73AF-50ED-4D28-A469-705BD447FA05}"/>
              </a:ext>
            </a:extLst>
          </p:cNvPr>
          <p:cNvSpPr>
            <a:spLocks noGrp="1"/>
          </p:cNvSpPr>
          <p:nvPr>
            <p:ph idx="1"/>
          </p:nvPr>
        </p:nvSpPr>
        <p:spPr>
          <a:xfrm>
            <a:off x="221673" y="500664"/>
            <a:ext cx="8712015" cy="5747736"/>
          </a:xfrm>
        </p:spPr>
        <p:txBody>
          <a:bodyPr>
            <a:normAutofit/>
          </a:bodyPr>
          <a:lstStyle/>
          <a:p>
            <a:r>
              <a:rPr lang="en-US" b="1" u="sng" dirty="0">
                <a:solidFill>
                  <a:srgbClr val="7030A0"/>
                </a:solidFill>
              </a:rPr>
              <a:t>Principle 2 </a:t>
            </a:r>
            <a:r>
              <a:rPr lang="en-US" dirty="0"/>
              <a:t>– </a:t>
            </a:r>
            <a:r>
              <a:rPr lang="en-US" b="1" dirty="0">
                <a:solidFill>
                  <a:srgbClr val="FF0000"/>
                </a:solidFill>
              </a:rPr>
              <a:t>Put the whole word together</a:t>
            </a:r>
          </a:p>
          <a:p>
            <a:r>
              <a:rPr lang="en-US" sz="2800" dirty="0"/>
              <a:t>In other words, sometimes we center on one passage to form a conclusion.  We </a:t>
            </a:r>
            <a:r>
              <a:rPr lang="en-US" sz="2800" b="1" dirty="0">
                <a:solidFill>
                  <a:srgbClr val="FF0000"/>
                </a:solidFill>
              </a:rPr>
              <a:t>MUST</a:t>
            </a:r>
            <a:r>
              <a:rPr lang="en-US" sz="2800" dirty="0"/>
              <a:t> put all passages together on a topic in the word of God to form our conclusions.</a:t>
            </a:r>
          </a:p>
          <a:p>
            <a:r>
              <a:rPr lang="en-US" sz="2800" dirty="0"/>
              <a:t>Notice </a:t>
            </a:r>
            <a:r>
              <a:rPr lang="en-US" sz="2800" b="1" u="sng" dirty="0"/>
              <a:t>Luke 10:25-28</a:t>
            </a:r>
            <a:r>
              <a:rPr lang="en-US" sz="2800" dirty="0"/>
              <a:t>:</a:t>
            </a:r>
          </a:p>
        </p:txBody>
      </p:sp>
      <p:sp>
        <p:nvSpPr>
          <p:cNvPr id="4" name="Date Placeholder 3">
            <a:extLst>
              <a:ext uri="{FF2B5EF4-FFF2-40B4-BE49-F238E27FC236}">
                <a16:creationId xmlns:a16="http://schemas.microsoft.com/office/drawing/2014/main" id="{A61070CD-CF89-43AC-92E0-D36BB05D2F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A9451EA-0C51-4706-8587-108902F483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B00CD8-AFDE-43F2-84C1-E51F5E1F914C}"/>
              </a:ext>
            </a:extLst>
          </p:cNvPr>
          <p:cNvSpPr>
            <a:spLocks noGrp="1"/>
          </p:cNvSpPr>
          <p:nvPr>
            <p:ph type="sldNum" sz="quarter" idx="12"/>
          </p:nvPr>
        </p:nvSpPr>
        <p:spPr/>
        <p:txBody>
          <a:bodyPr/>
          <a:lstStyle/>
          <a:p>
            <a:fld id="{F1FDF2F7-5BB0-4658-AE2F-D36D0C44FDA8}" type="slidenum">
              <a:rPr lang="en-US" smtClean="0"/>
              <a:t>10</a:t>
            </a:fld>
            <a:endParaRPr lang="en-US"/>
          </a:p>
        </p:txBody>
      </p:sp>
      <p:sp>
        <p:nvSpPr>
          <p:cNvPr id="7" name="TextBox 6">
            <a:extLst>
              <a:ext uri="{FF2B5EF4-FFF2-40B4-BE49-F238E27FC236}">
                <a16:creationId xmlns:a16="http://schemas.microsoft.com/office/drawing/2014/main" id="{8C9118AD-59FB-4A17-88EF-09B51C6CFF55}"/>
              </a:ext>
            </a:extLst>
          </p:cNvPr>
          <p:cNvSpPr txBox="1"/>
          <p:nvPr/>
        </p:nvSpPr>
        <p:spPr>
          <a:xfrm>
            <a:off x="0" y="3243190"/>
            <a:ext cx="9144000" cy="2677656"/>
          </a:xfrm>
          <a:prstGeom prst="rect">
            <a:avLst/>
          </a:prstGeom>
          <a:solidFill>
            <a:schemeClr val="tx1"/>
          </a:solidFill>
        </p:spPr>
        <p:txBody>
          <a:bodyPr wrap="square" rtlCol="0">
            <a:spAutoFit/>
          </a:bodyPr>
          <a:lstStyle/>
          <a:p>
            <a:pPr algn="ctr"/>
            <a:r>
              <a:rPr lang="en-US" sz="2400" baseline="30000" dirty="0">
                <a:solidFill>
                  <a:srgbClr val="FFFFFF"/>
                </a:solidFill>
              </a:rPr>
              <a:t>25 </a:t>
            </a:r>
            <a:r>
              <a:rPr lang="en-US" sz="2400" dirty="0">
                <a:solidFill>
                  <a:srgbClr val="FFFFFF"/>
                </a:solidFill>
              </a:rPr>
              <a:t>And behold, a certain lawyer stood up and tested Him, saying, </a:t>
            </a:r>
          </a:p>
          <a:p>
            <a:pPr algn="ctr"/>
            <a:r>
              <a:rPr lang="en-US" sz="2400" dirty="0">
                <a:solidFill>
                  <a:srgbClr val="FFFFFF"/>
                </a:solidFill>
              </a:rPr>
              <a:t>“Teacher, what shall I do to inherit eternal life?” </a:t>
            </a:r>
            <a:r>
              <a:rPr lang="en-US" sz="2400" baseline="30000" dirty="0">
                <a:solidFill>
                  <a:srgbClr val="FFFFFF"/>
                </a:solidFill>
              </a:rPr>
              <a:t>26 </a:t>
            </a:r>
            <a:r>
              <a:rPr lang="en-US" sz="2400" dirty="0">
                <a:solidFill>
                  <a:srgbClr val="FFFFFF"/>
                </a:solidFill>
              </a:rPr>
              <a:t>He said to him, </a:t>
            </a:r>
          </a:p>
          <a:p>
            <a:pPr algn="ctr"/>
            <a:r>
              <a:rPr lang="en-US" sz="2400" dirty="0">
                <a:solidFill>
                  <a:srgbClr val="FFFFFF"/>
                </a:solidFill>
              </a:rPr>
              <a:t>“What is written in the law? What is your reading </a:t>
            </a:r>
            <a:r>
              <a:rPr lang="en-US" sz="2400" i="1" dirty="0">
                <a:solidFill>
                  <a:srgbClr val="FFFFFF"/>
                </a:solidFill>
              </a:rPr>
              <a:t>of it?</a:t>
            </a:r>
            <a:r>
              <a:rPr lang="en-US" sz="2400" dirty="0">
                <a:solidFill>
                  <a:srgbClr val="FFFFFF"/>
                </a:solidFill>
              </a:rPr>
              <a:t>” </a:t>
            </a:r>
            <a:r>
              <a:rPr lang="en-US" sz="2400" baseline="30000" dirty="0">
                <a:solidFill>
                  <a:srgbClr val="FFFFFF"/>
                </a:solidFill>
              </a:rPr>
              <a:t>27 </a:t>
            </a:r>
            <a:r>
              <a:rPr lang="en-US" sz="2400" dirty="0">
                <a:solidFill>
                  <a:srgbClr val="FFFFFF"/>
                </a:solidFill>
              </a:rPr>
              <a:t>So he </a:t>
            </a:r>
          </a:p>
          <a:p>
            <a:pPr algn="ctr"/>
            <a:r>
              <a:rPr lang="en-US" sz="2400" dirty="0">
                <a:solidFill>
                  <a:srgbClr val="FFFFFF"/>
                </a:solidFill>
              </a:rPr>
              <a:t>answered and said, “ ‘You shall love the </a:t>
            </a:r>
            <a:r>
              <a:rPr lang="en-US" sz="2400" cap="small" dirty="0">
                <a:solidFill>
                  <a:srgbClr val="FFFFFF"/>
                </a:solidFill>
              </a:rPr>
              <a:t>Lord</a:t>
            </a:r>
            <a:r>
              <a:rPr lang="en-US" sz="2400" dirty="0">
                <a:solidFill>
                  <a:srgbClr val="FFFFFF"/>
                </a:solidFill>
              </a:rPr>
              <a:t> your God with all your heart, with all your soul, with all your strength, and with all your mind,’ and ‘your neighbor as yourself.’ ”</a:t>
            </a:r>
            <a:r>
              <a:rPr lang="en-US" sz="2400" baseline="30000" dirty="0">
                <a:solidFill>
                  <a:srgbClr val="FFFFFF"/>
                </a:solidFill>
              </a:rPr>
              <a:t>28 </a:t>
            </a:r>
            <a:r>
              <a:rPr lang="en-US" sz="2400" dirty="0">
                <a:solidFill>
                  <a:srgbClr val="FFFFFF"/>
                </a:solidFill>
              </a:rPr>
              <a:t>And He said to him, “You have answered rightly; do this and you will live.”</a:t>
            </a:r>
          </a:p>
        </p:txBody>
      </p:sp>
    </p:spTree>
    <p:extLst>
      <p:ext uri="{BB962C8B-B14F-4D97-AF65-F5344CB8AC3E}">
        <p14:creationId xmlns:p14="http://schemas.microsoft.com/office/powerpoint/2010/main" val="31542736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NOT for:</a:t>
            </a:r>
          </a:p>
          <a:p>
            <a:pPr lvl="1"/>
            <a:r>
              <a:rPr lang="en-US" sz="2800" dirty="0"/>
              <a:t>To save them – Acts 11:14; Acts 10:6</a:t>
            </a:r>
          </a:p>
          <a:p>
            <a:pPr lvl="1"/>
            <a:r>
              <a:rPr lang="en-US" sz="2800" dirty="0"/>
              <a:t>To purify their hearts – Acts 15:9</a:t>
            </a:r>
          </a:p>
          <a:p>
            <a:pPr marL="457200" lvl="1" indent="0">
              <a:buNone/>
            </a:pPr>
            <a:endParaRPr lang="en-US" sz="28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763471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for:</a:t>
            </a:r>
          </a:p>
          <a:p>
            <a:pPr lvl="1"/>
            <a:r>
              <a:rPr lang="en-US" sz="3000" dirty="0"/>
              <a:t>To convince the Jews the Gentiles had a right to salvation as it did to Peter and the six men who accompanied him – Acts 10:44-48; 11:12</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2521463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was the case in the household of Cornelius?</a:t>
            </a:r>
          </a:p>
          <a:p>
            <a:r>
              <a:rPr lang="en-US" sz="3000" dirty="0"/>
              <a:t>It was for:</a:t>
            </a:r>
          </a:p>
          <a:p>
            <a:pPr lvl="1"/>
            <a:r>
              <a:rPr lang="en-US" sz="3000" dirty="0"/>
              <a:t>Such convinced the apostles and brethren in Judea – Acts 11:1-18, </a:t>
            </a:r>
            <a:r>
              <a:rPr lang="en-US" sz="3000" dirty="0" err="1"/>
              <a:t>esp</a:t>
            </a:r>
            <a:r>
              <a:rPr lang="en-US" sz="3000" dirty="0"/>
              <a:t> 15-18</a:t>
            </a:r>
          </a:p>
          <a:p>
            <a:pPr lvl="1"/>
            <a:r>
              <a:rPr lang="en-US" sz="3000" dirty="0"/>
              <a:t>Peter affirmed the same thing at the Jerusalem conference – Acts 15:6-11</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4046785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622323" y="4758813"/>
            <a:ext cx="3373039" cy="1077218"/>
          </a:xfrm>
          <a:prstGeom prst="rect">
            <a:avLst/>
          </a:prstGeom>
          <a:noFill/>
        </p:spPr>
        <p:txBody>
          <a:bodyPr wrap="none" rtlCol="0">
            <a:spAutoFit/>
          </a:bodyPr>
          <a:lstStyle/>
          <a:p>
            <a:r>
              <a:rPr lang="en-US" sz="3200" dirty="0"/>
              <a:t>Blaspheme of the</a:t>
            </a:r>
          </a:p>
          <a:p>
            <a:pPr algn="ctr"/>
            <a:r>
              <a:rPr lang="en-US" sz="3200" dirty="0"/>
              <a:t>Holy Spirit</a:t>
            </a:r>
          </a:p>
        </p:txBody>
      </p:sp>
    </p:spTree>
    <p:extLst>
      <p:ext uri="{BB962C8B-B14F-4D97-AF65-F5344CB8AC3E}">
        <p14:creationId xmlns:p14="http://schemas.microsoft.com/office/powerpoint/2010/main" val="2918378147"/>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609601"/>
          </a:xfrm>
        </p:spPr>
        <p:txBody>
          <a:bodyPr/>
          <a:lstStyle/>
          <a:p>
            <a:pPr algn="ctr"/>
            <a:r>
              <a:rPr lang="en-US" b="1" u="sng" dirty="0"/>
              <a:t>What it is NOT</a:t>
            </a:r>
          </a:p>
        </p:txBody>
      </p:sp>
      <p:sp>
        <p:nvSpPr>
          <p:cNvPr id="3" name="Content Placeholder 2"/>
          <p:cNvSpPr>
            <a:spLocks noGrp="1"/>
          </p:cNvSpPr>
          <p:nvPr>
            <p:ph idx="1"/>
          </p:nvPr>
        </p:nvSpPr>
        <p:spPr>
          <a:xfrm>
            <a:off x="2821857" y="884240"/>
            <a:ext cx="6198318" cy="5536225"/>
          </a:xfrm>
        </p:spPr>
        <p:txBody>
          <a:bodyPr/>
          <a:lstStyle/>
          <a:p>
            <a:r>
              <a:rPr lang="en-US" sz="3000" dirty="0"/>
              <a:t>The blaspheme of the Holy Spirit is discussed in three different places in Scriptures</a:t>
            </a:r>
          </a:p>
          <a:p>
            <a:r>
              <a:rPr lang="en-US" sz="3000" dirty="0"/>
              <a:t>Mat 12:31-32</a:t>
            </a:r>
          </a:p>
          <a:p>
            <a:r>
              <a:rPr lang="en-US" sz="3000" dirty="0"/>
              <a:t>Mark 3:28-30</a:t>
            </a:r>
          </a:p>
          <a:p>
            <a:r>
              <a:rPr lang="en-US" sz="3000" dirty="0"/>
              <a:t>Luke 12:10</a:t>
            </a:r>
          </a:p>
          <a:p>
            <a:r>
              <a:rPr lang="en-US" sz="3000" dirty="0"/>
              <a:t>It is a very terrible and tragic sin!</a:t>
            </a:r>
          </a:p>
          <a:p>
            <a:r>
              <a:rPr lang="en-US" sz="3000" dirty="0"/>
              <a:t>It is called the “eternal sin” (Mark 3:29)</a:t>
            </a:r>
          </a:p>
          <a:p>
            <a:r>
              <a:rPr lang="en-US" sz="3000" dirty="0"/>
              <a:t>Those who commit are in danger of eternal damnation (Mk 3:29)</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22780331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609601"/>
          </a:xfrm>
        </p:spPr>
        <p:txBody>
          <a:bodyPr/>
          <a:lstStyle/>
          <a:p>
            <a:pPr algn="ctr"/>
            <a:r>
              <a:rPr lang="en-US" b="1" u="sng" dirty="0"/>
              <a:t>What it is NOT</a:t>
            </a:r>
          </a:p>
        </p:txBody>
      </p:sp>
      <p:sp>
        <p:nvSpPr>
          <p:cNvPr id="3" name="Content Placeholder 2"/>
          <p:cNvSpPr>
            <a:spLocks noGrp="1"/>
          </p:cNvSpPr>
          <p:nvPr>
            <p:ph idx="1"/>
          </p:nvPr>
        </p:nvSpPr>
        <p:spPr>
          <a:xfrm>
            <a:off x="2821857" y="884240"/>
            <a:ext cx="6198318" cy="5536225"/>
          </a:xfrm>
        </p:spPr>
        <p:txBody>
          <a:bodyPr/>
          <a:lstStyle/>
          <a:p>
            <a:r>
              <a:rPr lang="en-US" sz="3000" dirty="0"/>
              <a:t>Those who commit this sin can NEVER be forgiven (Mark 3:28-29)</a:t>
            </a:r>
          </a:p>
          <a:p>
            <a:r>
              <a:rPr lang="en-US" sz="3000" dirty="0"/>
              <a:t>This demands our attention</a:t>
            </a:r>
          </a:p>
          <a:p>
            <a:r>
              <a:rPr lang="en-US" sz="3000" dirty="0"/>
              <a:t>This is NOT murder as the folks on Pentecost murdered Christ but were forgiven (Acts 2:22-23)</a:t>
            </a:r>
          </a:p>
          <a:p>
            <a:r>
              <a:rPr lang="en-US" sz="3000" dirty="0"/>
              <a:t>It is not adultery (1 </a:t>
            </a:r>
            <a:r>
              <a:rPr lang="en-US" sz="3000" dirty="0" err="1"/>
              <a:t>Cor</a:t>
            </a:r>
            <a:r>
              <a:rPr lang="en-US" sz="3000" dirty="0"/>
              <a:t> 6:9-11)</a:t>
            </a:r>
          </a:p>
          <a:p>
            <a:r>
              <a:rPr lang="en-US" sz="3000" dirty="0"/>
              <a:t>It is not backsliding (Rev 2:1-7)</a:t>
            </a:r>
          </a:p>
          <a:p>
            <a:r>
              <a:rPr lang="en-US" sz="3000" dirty="0"/>
              <a:t>It is not blasphemy (1 Tim 1:13)</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21542844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609601"/>
          </a:xfrm>
        </p:spPr>
        <p:txBody>
          <a:bodyPr/>
          <a:lstStyle/>
          <a:p>
            <a:pPr algn="ctr"/>
            <a:r>
              <a:rPr lang="en-US" b="1" u="sng" dirty="0"/>
              <a:t>What it IS</a:t>
            </a:r>
          </a:p>
        </p:txBody>
      </p:sp>
      <p:sp>
        <p:nvSpPr>
          <p:cNvPr id="3" name="Content Placeholder 2"/>
          <p:cNvSpPr>
            <a:spLocks noGrp="1"/>
          </p:cNvSpPr>
          <p:nvPr>
            <p:ph idx="1"/>
          </p:nvPr>
        </p:nvSpPr>
        <p:spPr>
          <a:xfrm>
            <a:off x="2821857" y="884240"/>
            <a:ext cx="6198318" cy="5536225"/>
          </a:xfrm>
        </p:spPr>
        <p:txBody>
          <a:bodyPr/>
          <a:lstStyle/>
          <a:p>
            <a:r>
              <a:rPr lang="en-US" sz="3000" dirty="0"/>
              <a:t>Whatever it is, it could not be forgiven of during the Jewish age, nor in the Christian age that followed the Jewish Dispensation.</a:t>
            </a:r>
          </a:p>
          <a:p>
            <a:r>
              <a:rPr lang="en-US" sz="3000" dirty="0"/>
              <a:t>So what is the sin?</a:t>
            </a:r>
          </a:p>
          <a:p>
            <a:r>
              <a:rPr lang="en-US" sz="3000" dirty="0"/>
              <a:t>The sin is the repetitious rejection of God’s word in one’s life.</a:t>
            </a:r>
          </a:p>
          <a:p>
            <a:r>
              <a:rPr lang="en-US" sz="3000" dirty="0"/>
              <a:t>This will result in the heart of the person becoming hardened </a:t>
            </a:r>
          </a:p>
          <a:p>
            <a:r>
              <a:rPr lang="en-US" sz="3000" dirty="0"/>
              <a:t>Hebrews 3:7-8, 13</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3636291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609601"/>
          </a:xfrm>
        </p:spPr>
        <p:txBody>
          <a:bodyPr/>
          <a:lstStyle/>
          <a:p>
            <a:pPr algn="ctr"/>
            <a:r>
              <a:rPr lang="en-US" b="1" u="sng" dirty="0"/>
              <a:t>What it IS</a:t>
            </a:r>
          </a:p>
        </p:txBody>
      </p:sp>
      <p:sp>
        <p:nvSpPr>
          <p:cNvPr id="3" name="Content Placeholder 2"/>
          <p:cNvSpPr>
            <a:spLocks noGrp="1"/>
          </p:cNvSpPr>
          <p:nvPr>
            <p:ph idx="1"/>
          </p:nvPr>
        </p:nvSpPr>
        <p:spPr>
          <a:xfrm>
            <a:off x="2821857" y="884240"/>
            <a:ext cx="6198318" cy="5536225"/>
          </a:xfrm>
        </p:spPr>
        <p:txBody>
          <a:bodyPr/>
          <a:lstStyle/>
          <a:p>
            <a:r>
              <a:rPr lang="en-US" sz="3000" dirty="0"/>
              <a:t>His conscience then becomes seared </a:t>
            </a:r>
          </a:p>
          <a:p>
            <a:r>
              <a:rPr lang="en-US" sz="3000" dirty="0"/>
              <a:t>1 Timothy 4:2</a:t>
            </a:r>
          </a:p>
          <a:p>
            <a:r>
              <a:rPr lang="en-US" sz="3000" dirty="0"/>
              <a:t>And His soul calloused</a:t>
            </a:r>
          </a:p>
          <a:p>
            <a:r>
              <a:rPr lang="en-US" sz="3000" dirty="0"/>
              <a:t>Ephesians 4:19</a:t>
            </a:r>
          </a:p>
          <a:p>
            <a:r>
              <a:rPr lang="en-US" sz="3000" dirty="0"/>
              <a:t>John 12:9 – “could not believe”</a:t>
            </a:r>
          </a:p>
          <a:p>
            <a:r>
              <a:rPr lang="en-US" sz="3000" dirty="0"/>
              <a:t>2 Peter 2:14 – “cannot cease from sin”</a:t>
            </a:r>
          </a:p>
          <a:p>
            <a:r>
              <a:rPr lang="en-US" sz="3000" dirty="0"/>
              <a:t>When such comes to this state, God gives that person up – Romans 1:24, 26, 28</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352924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609601"/>
          </a:xfrm>
        </p:spPr>
        <p:txBody>
          <a:bodyPr/>
          <a:lstStyle/>
          <a:p>
            <a:pPr algn="ctr"/>
            <a:r>
              <a:rPr lang="en-US" sz="2800" b="1" u="sng" dirty="0"/>
              <a:t>The Steps Men Take to this Point</a:t>
            </a:r>
          </a:p>
        </p:txBody>
      </p:sp>
      <p:sp>
        <p:nvSpPr>
          <p:cNvPr id="3" name="Content Placeholder 2"/>
          <p:cNvSpPr>
            <a:spLocks noGrp="1"/>
          </p:cNvSpPr>
          <p:nvPr>
            <p:ph idx="1"/>
          </p:nvPr>
        </p:nvSpPr>
        <p:spPr>
          <a:xfrm>
            <a:off x="2821857" y="884240"/>
            <a:ext cx="6198318" cy="5536225"/>
          </a:xfrm>
        </p:spPr>
        <p:txBody>
          <a:bodyPr/>
          <a:lstStyle/>
          <a:p>
            <a:r>
              <a:rPr lang="en-US" sz="3000" dirty="0"/>
              <a:t>First, one “grieves” the Spirit – Ephesians 4:30</a:t>
            </a:r>
          </a:p>
          <a:p>
            <a:r>
              <a:rPr lang="en-US" sz="3000" dirty="0"/>
              <a:t>Second, one “resists” the Spirit – Acts 7:51</a:t>
            </a:r>
          </a:p>
          <a:p>
            <a:r>
              <a:rPr lang="en-US" sz="3000" dirty="0"/>
              <a:t>Lastly, one “quenches” the Spirit [i.e. put out as one would a fire] – 1 Thessalonians 5:19</a:t>
            </a:r>
          </a:p>
          <a:p>
            <a:endParaRPr lang="en-US" sz="3000" dirty="0"/>
          </a:p>
          <a:p>
            <a:r>
              <a:rPr lang="en-US" sz="3000" dirty="0"/>
              <a:t>Sin is progressive.</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4224355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373626"/>
            <a:ext cx="6316662" cy="412955"/>
          </a:xfrm>
        </p:spPr>
        <p:txBody>
          <a:bodyPr/>
          <a:lstStyle/>
          <a:p>
            <a:pPr algn="ctr"/>
            <a:r>
              <a:rPr lang="en-US" sz="2800" b="1" u="sng" dirty="0"/>
              <a:t>Progressiveness of Sin</a:t>
            </a:r>
          </a:p>
        </p:txBody>
      </p:sp>
      <p:sp>
        <p:nvSpPr>
          <p:cNvPr id="3" name="Content Placeholder 2"/>
          <p:cNvSpPr>
            <a:spLocks noGrp="1"/>
          </p:cNvSpPr>
          <p:nvPr>
            <p:ph idx="1"/>
          </p:nvPr>
        </p:nvSpPr>
        <p:spPr>
          <a:xfrm>
            <a:off x="2821857" y="688258"/>
            <a:ext cx="6198318" cy="5732207"/>
          </a:xfrm>
        </p:spPr>
        <p:txBody>
          <a:bodyPr/>
          <a:lstStyle/>
          <a:p>
            <a:r>
              <a:rPr lang="en-US" sz="3000" dirty="0"/>
              <a:t>Romans 1 shows this pattern</a:t>
            </a:r>
          </a:p>
          <a:p>
            <a:r>
              <a:rPr lang="en-US" sz="3000" dirty="0"/>
              <a:t>V 19-21 – All mankind knew at one time, no excuse to anyone</a:t>
            </a:r>
          </a:p>
          <a:p>
            <a:r>
              <a:rPr lang="en-US" sz="3000" dirty="0"/>
              <a:t>V22,23 – Started to worship the creature as opposed to the Creator</a:t>
            </a:r>
          </a:p>
          <a:p>
            <a:r>
              <a:rPr lang="en-US" sz="3000" dirty="0"/>
              <a:t>V 24,25 – Changed the Truth; Sin against the Spirit here or 28?</a:t>
            </a:r>
          </a:p>
          <a:p>
            <a:r>
              <a:rPr lang="en-US" sz="3000" dirty="0"/>
              <a:t>V 26, 27 – God gave them over to a reprobate mind</a:t>
            </a:r>
          </a:p>
          <a:p>
            <a:r>
              <a:rPr lang="en-US" sz="3000" dirty="0"/>
              <a:t>V 28 – Could call this the sin against the Holy Spirit</a:t>
            </a:r>
          </a:p>
        </p:txBody>
      </p:sp>
      <p:sp>
        <p:nvSpPr>
          <p:cNvPr id="4" name="Vertical Scroll 3"/>
          <p:cNvSpPr/>
          <p:nvPr/>
        </p:nvSpPr>
        <p:spPr>
          <a:xfrm>
            <a:off x="-2" y="274639"/>
            <a:ext cx="3028337"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Blaspheme of the Holy Spirit</a:t>
            </a:r>
          </a:p>
        </p:txBody>
      </p:sp>
    </p:spTree>
    <p:extLst>
      <p:ext uri="{BB962C8B-B14F-4D97-AF65-F5344CB8AC3E}">
        <p14:creationId xmlns:p14="http://schemas.microsoft.com/office/powerpoint/2010/main" val="3240603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CC38-F6BB-46EC-A800-FC6CC29B98D1}"/>
              </a:ext>
            </a:extLst>
          </p:cNvPr>
          <p:cNvSpPr>
            <a:spLocks noGrp="1"/>
          </p:cNvSpPr>
          <p:nvPr>
            <p:ph type="title"/>
          </p:nvPr>
        </p:nvSpPr>
        <p:spPr>
          <a:xfrm>
            <a:off x="990600" y="0"/>
            <a:ext cx="2450592" cy="715962"/>
          </a:xfrm>
        </p:spPr>
        <p:txBody>
          <a:bodyPr>
            <a:normAutofit/>
          </a:bodyPr>
          <a:lstStyle/>
          <a:p>
            <a:r>
              <a:rPr lang="en-US" dirty="0"/>
              <a:t>Principles</a:t>
            </a:r>
          </a:p>
        </p:txBody>
      </p:sp>
      <p:sp>
        <p:nvSpPr>
          <p:cNvPr id="3" name="Content Placeholder 2">
            <a:extLst>
              <a:ext uri="{FF2B5EF4-FFF2-40B4-BE49-F238E27FC236}">
                <a16:creationId xmlns:a16="http://schemas.microsoft.com/office/drawing/2014/main" id="{5323D2BA-B575-4F90-8B6D-13022E2FA8DB}"/>
              </a:ext>
            </a:extLst>
          </p:cNvPr>
          <p:cNvSpPr>
            <a:spLocks noGrp="1"/>
          </p:cNvSpPr>
          <p:nvPr>
            <p:ph idx="1"/>
          </p:nvPr>
        </p:nvSpPr>
        <p:spPr>
          <a:xfrm>
            <a:off x="277091" y="715962"/>
            <a:ext cx="8656597" cy="5532438"/>
          </a:xfrm>
        </p:spPr>
        <p:txBody>
          <a:bodyPr>
            <a:normAutofit/>
          </a:bodyPr>
          <a:lstStyle/>
          <a:p>
            <a:r>
              <a:rPr lang="en-US" sz="2800" dirty="0"/>
              <a:t>The lawyer asks </a:t>
            </a:r>
            <a:r>
              <a:rPr lang="en-US" sz="2800" b="1" dirty="0"/>
              <a:t>ONE</a:t>
            </a:r>
            <a:r>
              <a:rPr lang="en-US" sz="2800" dirty="0"/>
              <a:t> question, what do I do to get eternal life? (</a:t>
            </a:r>
            <a:r>
              <a:rPr lang="en-US" sz="2800" b="1" u="sng" dirty="0"/>
              <a:t>V 25</a:t>
            </a:r>
            <a:r>
              <a:rPr lang="en-US" sz="2800" dirty="0"/>
              <a:t>)</a:t>
            </a:r>
          </a:p>
          <a:p>
            <a:r>
              <a:rPr lang="en-US" sz="2800" dirty="0"/>
              <a:t>Jesus says what do the Scriptures say? (</a:t>
            </a:r>
            <a:r>
              <a:rPr lang="en-US" sz="2800" b="1" u="sng" dirty="0"/>
              <a:t>V 26</a:t>
            </a:r>
            <a:r>
              <a:rPr lang="en-US" sz="2800" dirty="0"/>
              <a:t>)</a:t>
            </a:r>
          </a:p>
          <a:p>
            <a:r>
              <a:rPr lang="en-US" sz="2800" dirty="0"/>
              <a:t>Notice what the lawyer does:</a:t>
            </a:r>
          </a:p>
          <a:p>
            <a:endParaRPr lang="en-US" sz="2800" dirty="0"/>
          </a:p>
          <a:p>
            <a:endParaRPr lang="en-US" sz="2800" dirty="0"/>
          </a:p>
          <a:p>
            <a:endParaRPr lang="en-US" sz="2800" dirty="0"/>
          </a:p>
          <a:p>
            <a:endParaRPr lang="en-US" sz="2800" dirty="0"/>
          </a:p>
          <a:p>
            <a:r>
              <a:rPr lang="en-US" sz="2800" dirty="0"/>
              <a:t>He quotes from </a:t>
            </a:r>
            <a:r>
              <a:rPr lang="en-US" sz="2800" b="1" dirty="0">
                <a:solidFill>
                  <a:srgbClr val="7030A0"/>
                </a:solidFill>
              </a:rPr>
              <a:t>TWO</a:t>
            </a:r>
            <a:r>
              <a:rPr lang="en-US" sz="2800" dirty="0"/>
              <a:t> different passages, he puts two passages together correctly to form </a:t>
            </a:r>
            <a:r>
              <a:rPr lang="en-US" sz="2800" b="1" u="sng" dirty="0"/>
              <a:t>ONE</a:t>
            </a:r>
            <a:r>
              <a:rPr lang="en-US" sz="2800" dirty="0"/>
              <a:t> conclusion!</a:t>
            </a:r>
          </a:p>
        </p:txBody>
      </p:sp>
      <p:sp>
        <p:nvSpPr>
          <p:cNvPr id="4" name="Date Placeholder 3">
            <a:extLst>
              <a:ext uri="{FF2B5EF4-FFF2-40B4-BE49-F238E27FC236}">
                <a16:creationId xmlns:a16="http://schemas.microsoft.com/office/drawing/2014/main" id="{9ECFD8C8-09B6-4BD4-B7BB-C508CB1F0DE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0B9DAB1-ED9F-482E-B44A-0782843A0A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868CCD-01F5-4DBE-8A0D-F17C426195A2}"/>
              </a:ext>
            </a:extLst>
          </p:cNvPr>
          <p:cNvSpPr>
            <a:spLocks noGrp="1"/>
          </p:cNvSpPr>
          <p:nvPr>
            <p:ph type="sldNum" sz="quarter" idx="12"/>
          </p:nvPr>
        </p:nvSpPr>
        <p:spPr/>
        <p:txBody>
          <a:bodyPr/>
          <a:lstStyle/>
          <a:p>
            <a:fld id="{F1FDF2F7-5BB0-4658-AE2F-D36D0C44FDA8}" type="slidenum">
              <a:rPr lang="en-US" smtClean="0"/>
              <a:t>11</a:t>
            </a:fld>
            <a:endParaRPr lang="en-US"/>
          </a:p>
        </p:txBody>
      </p:sp>
      <p:sp>
        <p:nvSpPr>
          <p:cNvPr id="7" name="TextBox 6">
            <a:extLst>
              <a:ext uri="{FF2B5EF4-FFF2-40B4-BE49-F238E27FC236}">
                <a16:creationId xmlns:a16="http://schemas.microsoft.com/office/drawing/2014/main" id="{33DAF175-0EFC-4F12-B040-E24F795BC14A}"/>
              </a:ext>
            </a:extLst>
          </p:cNvPr>
          <p:cNvSpPr txBox="1"/>
          <p:nvPr/>
        </p:nvSpPr>
        <p:spPr>
          <a:xfrm>
            <a:off x="186704" y="2647950"/>
            <a:ext cx="8837369" cy="1200329"/>
          </a:xfrm>
          <a:prstGeom prst="rect">
            <a:avLst/>
          </a:prstGeom>
          <a:solidFill>
            <a:schemeClr val="tx1"/>
          </a:solidFill>
        </p:spPr>
        <p:txBody>
          <a:bodyPr wrap="square" rtlCol="0">
            <a:spAutoFit/>
          </a:bodyPr>
          <a:lstStyle/>
          <a:p>
            <a:pPr algn="ctr"/>
            <a:r>
              <a:rPr lang="en-US" sz="2400" b="1" dirty="0">
                <a:solidFill>
                  <a:srgbClr val="FFFFFF"/>
                </a:solidFill>
              </a:rPr>
              <a:t>Thou shalt love the Lord your God with all your heart, and with All your soul, and with all your strength,”</a:t>
            </a:r>
          </a:p>
          <a:p>
            <a:r>
              <a:rPr lang="en-US" sz="2400" b="1" dirty="0">
                <a:solidFill>
                  <a:srgbClr val="FFFFFF"/>
                </a:solidFill>
              </a:rPr>
              <a:t>                                                                     Duet 6:5</a:t>
            </a:r>
          </a:p>
        </p:txBody>
      </p:sp>
      <p:sp>
        <p:nvSpPr>
          <p:cNvPr id="8" name="TextBox 7">
            <a:extLst>
              <a:ext uri="{FF2B5EF4-FFF2-40B4-BE49-F238E27FC236}">
                <a16:creationId xmlns:a16="http://schemas.microsoft.com/office/drawing/2014/main" id="{36938003-6772-4DA3-A199-4B619A48D9F7}"/>
              </a:ext>
            </a:extLst>
          </p:cNvPr>
          <p:cNvSpPr txBox="1"/>
          <p:nvPr/>
        </p:nvSpPr>
        <p:spPr>
          <a:xfrm>
            <a:off x="1477818" y="3848279"/>
            <a:ext cx="5929745" cy="830997"/>
          </a:xfrm>
          <a:prstGeom prst="rect">
            <a:avLst/>
          </a:prstGeom>
          <a:solidFill>
            <a:schemeClr val="tx1"/>
          </a:solidFill>
        </p:spPr>
        <p:txBody>
          <a:bodyPr wrap="square" rtlCol="0">
            <a:spAutoFit/>
          </a:bodyPr>
          <a:lstStyle/>
          <a:p>
            <a:r>
              <a:rPr lang="en-US" sz="2400" b="1" dirty="0">
                <a:solidFill>
                  <a:srgbClr val="FFFFFF"/>
                </a:solidFill>
              </a:rPr>
              <a:t>And “love” they neighbor as yourself</a:t>
            </a:r>
          </a:p>
          <a:p>
            <a:r>
              <a:rPr lang="en-US" sz="2400" b="1" dirty="0">
                <a:solidFill>
                  <a:srgbClr val="FFFFFF"/>
                </a:solidFill>
              </a:rPr>
              <a:t>                                    Lev 19:18</a:t>
            </a:r>
          </a:p>
        </p:txBody>
      </p:sp>
    </p:spTree>
    <p:extLst>
      <p:ext uri="{BB962C8B-B14F-4D97-AF65-F5344CB8AC3E}">
        <p14:creationId xmlns:p14="http://schemas.microsoft.com/office/powerpoint/2010/main" val="20142296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9"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250" fill="hold"/>
                                        <p:tgtEl>
                                          <p:spTgt spid="7"/>
                                        </p:tgtEl>
                                        <p:attrNameLst>
                                          <p:attrName>ppt_x</p:attrName>
                                        </p:attrNameLst>
                                      </p:cBhvr>
                                      <p:tavLst>
                                        <p:tav tm="0">
                                          <p:val>
                                            <p:strVal val="0-#ppt_w/2"/>
                                          </p:val>
                                        </p:tav>
                                        <p:tav tm="100000">
                                          <p:val>
                                            <p:strVal val="#ppt_x"/>
                                          </p:val>
                                        </p:tav>
                                      </p:tavLst>
                                    </p:anim>
                                    <p:anim calcmode="lin" valueType="num">
                                      <p:cBhvr additive="base">
                                        <p:cTn id="23"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250" fill="hold"/>
                                        <p:tgtEl>
                                          <p:spTgt spid="8"/>
                                        </p:tgtEl>
                                        <p:attrNameLst>
                                          <p:attrName>ppt_x</p:attrName>
                                        </p:attrNameLst>
                                      </p:cBhvr>
                                      <p:tavLst>
                                        <p:tav tm="0">
                                          <p:val>
                                            <p:strVal val="1+#ppt_w/2"/>
                                          </p:val>
                                        </p:tav>
                                        <p:tav tm="100000">
                                          <p:val>
                                            <p:strVal val="#ppt_x"/>
                                          </p:val>
                                        </p:tav>
                                      </p:tavLst>
                                    </p:anim>
                                    <p:anim calcmode="lin" valueType="num">
                                      <p:cBhvr additive="base">
                                        <p:cTn id="29" dur="12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2CD1-955C-46D1-80BA-65562260222E}"/>
              </a:ext>
            </a:extLst>
          </p:cNvPr>
          <p:cNvSpPr>
            <a:spLocks noGrp="1"/>
          </p:cNvSpPr>
          <p:nvPr>
            <p:ph type="title"/>
          </p:nvPr>
        </p:nvSpPr>
        <p:spPr>
          <a:xfrm>
            <a:off x="0" y="0"/>
            <a:ext cx="2755392" cy="618836"/>
          </a:xfrm>
        </p:spPr>
        <p:txBody>
          <a:bodyPr/>
          <a:lstStyle/>
          <a:p>
            <a:r>
              <a:rPr lang="en-US" dirty="0"/>
              <a:t>Principles</a:t>
            </a:r>
          </a:p>
        </p:txBody>
      </p:sp>
      <p:sp>
        <p:nvSpPr>
          <p:cNvPr id="3" name="Content Placeholder 2">
            <a:extLst>
              <a:ext uri="{FF2B5EF4-FFF2-40B4-BE49-F238E27FC236}">
                <a16:creationId xmlns:a16="http://schemas.microsoft.com/office/drawing/2014/main" id="{0E8E0BFA-5EA1-4FE4-A691-C941785A7536}"/>
              </a:ext>
            </a:extLst>
          </p:cNvPr>
          <p:cNvSpPr>
            <a:spLocks noGrp="1"/>
          </p:cNvSpPr>
          <p:nvPr>
            <p:ph idx="1"/>
          </p:nvPr>
        </p:nvSpPr>
        <p:spPr>
          <a:xfrm>
            <a:off x="221673" y="618836"/>
            <a:ext cx="8712015" cy="5858164"/>
          </a:xfrm>
        </p:spPr>
        <p:txBody>
          <a:bodyPr>
            <a:normAutofit lnSpcReduction="10000"/>
          </a:bodyPr>
          <a:lstStyle/>
          <a:p>
            <a:r>
              <a:rPr lang="en-US" sz="2800" dirty="0"/>
              <a:t>Not </a:t>
            </a:r>
            <a:r>
              <a:rPr lang="en-US" sz="2800" b="1" dirty="0"/>
              <a:t>ONLY</a:t>
            </a:r>
            <a:r>
              <a:rPr lang="en-US" sz="2800" dirty="0"/>
              <a:t> does he put two passages together to form </a:t>
            </a:r>
            <a:r>
              <a:rPr lang="en-US" sz="2800" b="1" dirty="0"/>
              <a:t>ONE</a:t>
            </a:r>
            <a:r>
              <a:rPr lang="en-US" sz="2800" dirty="0"/>
              <a:t> conclusion, but he uses a passage that is </a:t>
            </a:r>
            <a:r>
              <a:rPr lang="en-US" sz="2800" b="1" dirty="0">
                <a:solidFill>
                  <a:srgbClr val="7030A0"/>
                </a:solidFill>
              </a:rPr>
              <a:t>ONLY USED ONCE </a:t>
            </a:r>
            <a:r>
              <a:rPr lang="en-US" sz="2800" dirty="0"/>
              <a:t>in the OT – </a:t>
            </a:r>
            <a:r>
              <a:rPr lang="en-US" sz="2800" b="1" u="sng" dirty="0"/>
              <a:t>Lev 19:18.</a:t>
            </a:r>
          </a:p>
          <a:p>
            <a:r>
              <a:rPr lang="en-US" sz="2800" dirty="0"/>
              <a:t>And Jesus’ response? </a:t>
            </a:r>
          </a:p>
          <a:p>
            <a:r>
              <a:rPr lang="en-US" sz="2800" b="1" dirty="0">
                <a:solidFill>
                  <a:srgbClr val="C00000"/>
                </a:solidFill>
              </a:rPr>
              <a:t>“You have rightly answered”</a:t>
            </a:r>
          </a:p>
          <a:p>
            <a:r>
              <a:rPr lang="en-US" sz="2800" dirty="0"/>
              <a:t>We have to put the entire word of God together to form our conclusions/figure out what we have to do to gain eternal life.</a:t>
            </a:r>
          </a:p>
          <a:p>
            <a:r>
              <a:rPr lang="en-US" sz="2800" dirty="0"/>
              <a:t>As we read and study, we will add more passages to topics we may not have put together before.  Then we will/must meditate on the new passages to form a new and better understanding of the topic we are considering.</a:t>
            </a:r>
          </a:p>
        </p:txBody>
      </p:sp>
      <p:sp>
        <p:nvSpPr>
          <p:cNvPr id="4" name="Date Placeholder 3">
            <a:extLst>
              <a:ext uri="{FF2B5EF4-FFF2-40B4-BE49-F238E27FC236}">
                <a16:creationId xmlns:a16="http://schemas.microsoft.com/office/drawing/2014/main" id="{6C47A309-8168-4A78-9916-3BA853CD311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B4A009E-8850-481E-8A86-03BB413E2A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A958A0-9858-4521-87FD-F501B9C9F875}"/>
              </a:ext>
            </a:extLst>
          </p:cNvPr>
          <p:cNvSpPr>
            <a:spLocks noGrp="1"/>
          </p:cNvSpPr>
          <p:nvPr>
            <p:ph type="sldNum" sz="quarter" idx="12"/>
          </p:nvPr>
        </p:nvSpPr>
        <p:spPr/>
        <p:txBody>
          <a:bodyPr/>
          <a:lstStyle/>
          <a:p>
            <a:fld id="{F1FDF2F7-5BB0-4658-AE2F-D36D0C44FDA8}" type="slidenum">
              <a:rPr lang="en-US" smtClean="0"/>
              <a:t>12</a:t>
            </a:fld>
            <a:endParaRPr lang="en-US"/>
          </a:p>
        </p:txBody>
      </p:sp>
    </p:spTree>
    <p:extLst>
      <p:ext uri="{BB962C8B-B14F-4D97-AF65-F5344CB8AC3E}">
        <p14:creationId xmlns:p14="http://schemas.microsoft.com/office/powerpoint/2010/main" val="354295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B58C-4C9A-4DBC-AD6D-09F9AB8B88E7}"/>
              </a:ext>
            </a:extLst>
          </p:cNvPr>
          <p:cNvSpPr>
            <a:spLocks noGrp="1"/>
          </p:cNvSpPr>
          <p:nvPr>
            <p:ph type="title"/>
          </p:nvPr>
        </p:nvSpPr>
        <p:spPr>
          <a:xfrm>
            <a:off x="23091" y="0"/>
            <a:ext cx="2831592" cy="609600"/>
          </a:xfrm>
        </p:spPr>
        <p:txBody>
          <a:bodyPr/>
          <a:lstStyle/>
          <a:p>
            <a:r>
              <a:rPr lang="en-US" dirty="0"/>
              <a:t>Principles</a:t>
            </a:r>
          </a:p>
        </p:txBody>
      </p:sp>
      <p:sp>
        <p:nvSpPr>
          <p:cNvPr id="3" name="Content Placeholder 2">
            <a:extLst>
              <a:ext uri="{FF2B5EF4-FFF2-40B4-BE49-F238E27FC236}">
                <a16:creationId xmlns:a16="http://schemas.microsoft.com/office/drawing/2014/main" id="{62174413-9342-4C46-BF56-8D82F5A9F880}"/>
              </a:ext>
            </a:extLst>
          </p:cNvPr>
          <p:cNvSpPr>
            <a:spLocks noGrp="1"/>
          </p:cNvSpPr>
          <p:nvPr>
            <p:ph idx="1"/>
          </p:nvPr>
        </p:nvSpPr>
        <p:spPr>
          <a:xfrm>
            <a:off x="240145" y="609600"/>
            <a:ext cx="8693543" cy="5638800"/>
          </a:xfrm>
        </p:spPr>
        <p:txBody>
          <a:bodyPr>
            <a:normAutofit/>
          </a:bodyPr>
          <a:lstStyle/>
          <a:p>
            <a:r>
              <a:rPr lang="en-US" b="1" u="sng" dirty="0">
                <a:solidFill>
                  <a:srgbClr val="7030A0"/>
                </a:solidFill>
              </a:rPr>
              <a:t>Principle 3 </a:t>
            </a:r>
            <a:r>
              <a:rPr lang="en-US" dirty="0"/>
              <a:t>– </a:t>
            </a:r>
            <a:r>
              <a:rPr lang="en-US" b="1" dirty="0">
                <a:solidFill>
                  <a:srgbClr val="C00000"/>
                </a:solidFill>
              </a:rPr>
              <a:t>Words are important and we </a:t>
            </a:r>
            <a:r>
              <a:rPr lang="en-US" b="1" i="1" u="sng" dirty="0">
                <a:solidFill>
                  <a:srgbClr val="C00000"/>
                </a:solidFill>
              </a:rPr>
              <a:t>MUST</a:t>
            </a:r>
            <a:r>
              <a:rPr lang="en-US" b="1" dirty="0">
                <a:solidFill>
                  <a:srgbClr val="C00000"/>
                </a:solidFill>
              </a:rPr>
              <a:t> become students of words.</a:t>
            </a:r>
          </a:p>
          <a:p>
            <a:r>
              <a:rPr lang="en-US" sz="2800" dirty="0"/>
              <a:t>Beginning in </a:t>
            </a:r>
            <a:r>
              <a:rPr lang="en-US" sz="2800" b="1" u="sng" dirty="0"/>
              <a:t>John 8:12</a:t>
            </a:r>
            <a:r>
              <a:rPr lang="en-US" sz="2800" dirty="0"/>
              <a:t>, Jesus makes an </a:t>
            </a:r>
            <a:r>
              <a:rPr lang="en-US" sz="2800" b="1" dirty="0">
                <a:solidFill>
                  <a:srgbClr val="C00000"/>
                </a:solidFill>
              </a:rPr>
              <a:t>ENTIRE</a:t>
            </a:r>
            <a:r>
              <a:rPr lang="en-US" sz="2800" dirty="0"/>
              <a:t> argument based on </a:t>
            </a:r>
            <a:r>
              <a:rPr lang="en-US" sz="2800" b="1" dirty="0">
                <a:solidFill>
                  <a:srgbClr val="C00000"/>
                </a:solidFill>
              </a:rPr>
              <a:t>ONE WORD </a:t>
            </a:r>
            <a:r>
              <a:rPr lang="en-US" sz="2800" dirty="0"/>
              <a:t>– </a:t>
            </a:r>
            <a:r>
              <a:rPr lang="en-US" sz="2800" b="1" dirty="0">
                <a:solidFill>
                  <a:srgbClr val="7030A0"/>
                </a:solidFill>
              </a:rPr>
              <a:t>“AM”</a:t>
            </a:r>
          </a:p>
          <a:p>
            <a:r>
              <a:rPr lang="en-US" sz="2800" dirty="0"/>
              <a:t>In verses, 12, 16, 18, 23, 24, 28, and 58 He uses that one word to describe </a:t>
            </a:r>
            <a:r>
              <a:rPr lang="en-US" sz="2800" b="1" dirty="0"/>
              <a:t>HIMSELF</a:t>
            </a:r>
          </a:p>
          <a:p>
            <a:pPr marL="82296" indent="0">
              <a:buNone/>
            </a:pPr>
            <a:endParaRPr lang="en-US" sz="2800" dirty="0"/>
          </a:p>
          <a:p>
            <a:r>
              <a:rPr lang="en-US" sz="2800" dirty="0"/>
              <a:t>The Jews then took up stones to stone him in verse 59</a:t>
            </a:r>
          </a:p>
        </p:txBody>
      </p:sp>
      <p:sp>
        <p:nvSpPr>
          <p:cNvPr id="4" name="Date Placeholder 3">
            <a:extLst>
              <a:ext uri="{FF2B5EF4-FFF2-40B4-BE49-F238E27FC236}">
                <a16:creationId xmlns:a16="http://schemas.microsoft.com/office/drawing/2014/main" id="{354A6E27-9FE1-4652-A769-0356E350AB4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51A847E-B2F2-43F3-A91C-D0BD7E8BCF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DC2A29-D1D0-4712-87A7-0D2AFC6F975C}"/>
              </a:ext>
            </a:extLst>
          </p:cNvPr>
          <p:cNvSpPr>
            <a:spLocks noGrp="1"/>
          </p:cNvSpPr>
          <p:nvPr>
            <p:ph type="sldNum" sz="quarter" idx="12"/>
          </p:nvPr>
        </p:nvSpPr>
        <p:spPr/>
        <p:txBody>
          <a:bodyPr/>
          <a:lstStyle/>
          <a:p>
            <a:fld id="{F1FDF2F7-5BB0-4658-AE2F-D36D0C44FDA8}" type="slidenum">
              <a:rPr lang="en-US" smtClean="0"/>
              <a:t>13</a:t>
            </a:fld>
            <a:endParaRPr lang="en-US"/>
          </a:p>
        </p:txBody>
      </p:sp>
      <p:sp>
        <p:nvSpPr>
          <p:cNvPr id="7" name="TextBox 6">
            <a:extLst>
              <a:ext uri="{FF2B5EF4-FFF2-40B4-BE49-F238E27FC236}">
                <a16:creationId xmlns:a16="http://schemas.microsoft.com/office/drawing/2014/main" id="{2A7C7E4D-5C02-4E1F-9C77-85E5543E2D1A}"/>
              </a:ext>
            </a:extLst>
          </p:cNvPr>
          <p:cNvSpPr txBox="1"/>
          <p:nvPr/>
        </p:nvSpPr>
        <p:spPr>
          <a:xfrm>
            <a:off x="120073" y="3311236"/>
            <a:ext cx="8813615" cy="461665"/>
          </a:xfrm>
          <a:prstGeom prst="rect">
            <a:avLst/>
          </a:prstGeom>
          <a:solidFill>
            <a:schemeClr val="tx1"/>
          </a:solidFill>
        </p:spPr>
        <p:txBody>
          <a:bodyPr wrap="square" rtlCol="0">
            <a:spAutoFit/>
          </a:bodyPr>
          <a:lstStyle/>
          <a:p>
            <a:r>
              <a:rPr lang="en-US" sz="2400" b="1" dirty="0">
                <a:solidFill>
                  <a:srgbClr val="FFFFFF"/>
                </a:solidFill>
              </a:rPr>
              <a:t>“. . . Very, verily, I say unto you, before Abraham was, I </a:t>
            </a:r>
            <a:r>
              <a:rPr lang="en-US" sz="2400" b="1" u="sng" dirty="0">
                <a:solidFill>
                  <a:srgbClr val="FFFFFF"/>
                </a:solidFill>
              </a:rPr>
              <a:t>AM</a:t>
            </a:r>
            <a:r>
              <a:rPr lang="en-US" sz="2400" b="1" dirty="0">
                <a:solidFill>
                  <a:srgbClr val="FFFFFF"/>
                </a:solidFill>
              </a:rPr>
              <a:t>.”</a:t>
            </a:r>
          </a:p>
        </p:txBody>
      </p:sp>
      <p:sp>
        <p:nvSpPr>
          <p:cNvPr id="8" name="TextBox 7">
            <a:extLst>
              <a:ext uri="{FF2B5EF4-FFF2-40B4-BE49-F238E27FC236}">
                <a16:creationId xmlns:a16="http://schemas.microsoft.com/office/drawing/2014/main" id="{FBD9C7B2-C69E-45BE-99AD-EA730B5423F7}"/>
              </a:ext>
            </a:extLst>
          </p:cNvPr>
          <p:cNvSpPr txBox="1"/>
          <p:nvPr/>
        </p:nvSpPr>
        <p:spPr>
          <a:xfrm>
            <a:off x="1031463" y="4973782"/>
            <a:ext cx="6990834" cy="461665"/>
          </a:xfrm>
          <a:prstGeom prst="rect">
            <a:avLst/>
          </a:prstGeom>
          <a:solidFill>
            <a:schemeClr val="tx1"/>
          </a:solidFill>
        </p:spPr>
        <p:txBody>
          <a:bodyPr wrap="square" rtlCol="0">
            <a:spAutoFit/>
          </a:bodyPr>
          <a:lstStyle/>
          <a:p>
            <a:r>
              <a:rPr lang="en-US" sz="2400" b="1" dirty="0">
                <a:solidFill>
                  <a:srgbClr val="FFFFFF"/>
                </a:solidFill>
              </a:rPr>
              <a:t>“Then they took up stones to case at him, . . ..”</a:t>
            </a:r>
          </a:p>
        </p:txBody>
      </p:sp>
    </p:spTree>
    <p:extLst>
      <p:ext uri="{BB962C8B-B14F-4D97-AF65-F5344CB8AC3E}">
        <p14:creationId xmlns:p14="http://schemas.microsoft.com/office/powerpoint/2010/main" val="2457810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250" fill="hold"/>
                                        <p:tgtEl>
                                          <p:spTgt spid="7"/>
                                        </p:tgtEl>
                                        <p:attrNameLst>
                                          <p:attrName>ppt_x</p:attrName>
                                        </p:attrNameLst>
                                      </p:cBhvr>
                                      <p:tavLst>
                                        <p:tav tm="0">
                                          <p:val>
                                            <p:strVal val="1+#ppt_w/2"/>
                                          </p:val>
                                        </p:tav>
                                        <p:tav tm="100000">
                                          <p:val>
                                            <p:strVal val="#ppt_x"/>
                                          </p:val>
                                        </p:tav>
                                      </p:tavLst>
                                    </p:anim>
                                    <p:anim calcmode="lin" valueType="num">
                                      <p:cBhvr additive="base">
                                        <p:cTn id="23" dur="1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C94C-052F-42C0-B47B-940CB98014FD}"/>
              </a:ext>
            </a:extLst>
          </p:cNvPr>
          <p:cNvSpPr>
            <a:spLocks noGrp="1"/>
          </p:cNvSpPr>
          <p:nvPr>
            <p:ph type="title"/>
          </p:nvPr>
        </p:nvSpPr>
        <p:spPr>
          <a:xfrm>
            <a:off x="0" y="18473"/>
            <a:ext cx="2679192" cy="624840"/>
          </a:xfrm>
        </p:spPr>
        <p:txBody>
          <a:bodyPr/>
          <a:lstStyle/>
          <a:p>
            <a:r>
              <a:rPr lang="en-US" dirty="0"/>
              <a:t>Principles</a:t>
            </a:r>
          </a:p>
        </p:txBody>
      </p:sp>
      <p:sp>
        <p:nvSpPr>
          <p:cNvPr id="3" name="Content Placeholder 2">
            <a:extLst>
              <a:ext uri="{FF2B5EF4-FFF2-40B4-BE49-F238E27FC236}">
                <a16:creationId xmlns:a16="http://schemas.microsoft.com/office/drawing/2014/main" id="{4D7FBFBB-DD4A-4F93-88FF-96A18AB92D9C}"/>
              </a:ext>
            </a:extLst>
          </p:cNvPr>
          <p:cNvSpPr>
            <a:spLocks noGrp="1"/>
          </p:cNvSpPr>
          <p:nvPr>
            <p:ph idx="1"/>
          </p:nvPr>
        </p:nvSpPr>
        <p:spPr>
          <a:xfrm>
            <a:off x="212437" y="643313"/>
            <a:ext cx="8721252" cy="5605087"/>
          </a:xfrm>
        </p:spPr>
        <p:txBody>
          <a:bodyPr>
            <a:normAutofit/>
          </a:bodyPr>
          <a:lstStyle/>
          <a:p>
            <a:r>
              <a:rPr lang="en-US" sz="2800" dirty="0"/>
              <a:t>Jesus used </a:t>
            </a:r>
            <a:r>
              <a:rPr lang="en-US" sz="2800" b="1" dirty="0"/>
              <a:t>ONE</a:t>
            </a:r>
            <a:r>
              <a:rPr lang="en-US" sz="2800" dirty="0"/>
              <a:t> word to make a point, and the Jews understood the significance of that </a:t>
            </a:r>
            <a:r>
              <a:rPr lang="en-US" sz="2800" b="1" dirty="0"/>
              <a:t>ONE</a:t>
            </a:r>
            <a:r>
              <a:rPr lang="en-US" sz="2800" dirty="0"/>
              <a:t> word.</a:t>
            </a:r>
          </a:p>
          <a:p>
            <a:r>
              <a:rPr lang="en-US" sz="2800" dirty="0"/>
              <a:t>Every single word in the Word of God is important and we as students of that word need to do all we can to understand the significance of each word and how it adds or detracts from anything said in the Word of God.</a:t>
            </a:r>
          </a:p>
          <a:p>
            <a:r>
              <a:rPr lang="en-US" sz="2800" dirty="0"/>
              <a:t>George </a:t>
            </a:r>
            <a:r>
              <a:rPr lang="en-US" sz="2800" dirty="0" err="1"/>
              <a:t>LeMasters</a:t>
            </a:r>
            <a:r>
              <a:rPr lang="en-US" sz="2800" dirty="0"/>
              <a:t> was correct, </a:t>
            </a:r>
            <a:r>
              <a:rPr lang="en-US" sz="2800" b="1" i="1" dirty="0">
                <a:solidFill>
                  <a:srgbClr val="C00000"/>
                </a:solidFill>
              </a:rPr>
              <a:t>“We must become a student of words as we become a student of the Word.”</a:t>
            </a:r>
          </a:p>
        </p:txBody>
      </p:sp>
      <p:sp>
        <p:nvSpPr>
          <p:cNvPr id="4" name="Date Placeholder 3">
            <a:extLst>
              <a:ext uri="{FF2B5EF4-FFF2-40B4-BE49-F238E27FC236}">
                <a16:creationId xmlns:a16="http://schemas.microsoft.com/office/drawing/2014/main" id="{8BAD2E15-6A15-4929-8665-1D81AC7322E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F54ADBE-1BF2-4A09-A969-25E81ACFA1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F2AF1D-FE98-4502-A4EF-32CB69C3F71D}"/>
              </a:ext>
            </a:extLst>
          </p:cNvPr>
          <p:cNvSpPr>
            <a:spLocks noGrp="1"/>
          </p:cNvSpPr>
          <p:nvPr>
            <p:ph type="sldNum" sz="quarter" idx="12"/>
          </p:nvPr>
        </p:nvSpPr>
        <p:spPr/>
        <p:txBody>
          <a:bodyPr/>
          <a:lstStyle/>
          <a:p>
            <a:fld id="{F1FDF2F7-5BB0-4658-AE2F-D36D0C44FDA8}" type="slidenum">
              <a:rPr lang="en-US" smtClean="0"/>
              <a:t>14</a:t>
            </a:fld>
            <a:endParaRPr lang="en-US"/>
          </a:p>
        </p:txBody>
      </p:sp>
    </p:spTree>
    <p:extLst>
      <p:ext uri="{BB962C8B-B14F-4D97-AF65-F5344CB8AC3E}">
        <p14:creationId xmlns:p14="http://schemas.microsoft.com/office/powerpoint/2010/main" val="1451758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416F-01AB-4C8F-8888-5D2246DD3081}"/>
              </a:ext>
            </a:extLst>
          </p:cNvPr>
          <p:cNvSpPr>
            <a:spLocks noGrp="1"/>
          </p:cNvSpPr>
          <p:nvPr>
            <p:ph type="title"/>
          </p:nvPr>
        </p:nvSpPr>
        <p:spPr>
          <a:xfrm>
            <a:off x="0" y="18473"/>
            <a:ext cx="2907792" cy="609600"/>
          </a:xfrm>
        </p:spPr>
        <p:txBody>
          <a:bodyPr/>
          <a:lstStyle/>
          <a:p>
            <a:r>
              <a:rPr lang="en-US" dirty="0"/>
              <a:t>Principles</a:t>
            </a:r>
          </a:p>
        </p:txBody>
      </p:sp>
      <p:sp>
        <p:nvSpPr>
          <p:cNvPr id="3" name="Content Placeholder 2">
            <a:extLst>
              <a:ext uri="{FF2B5EF4-FFF2-40B4-BE49-F238E27FC236}">
                <a16:creationId xmlns:a16="http://schemas.microsoft.com/office/drawing/2014/main" id="{1F2FE44B-85C5-400E-B3BE-39D232FC9DC2}"/>
              </a:ext>
            </a:extLst>
          </p:cNvPr>
          <p:cNvSpPr>
            <a:spLocks noGrp="1"/>
          </p:cNvSpPr>
          <p:nvPr>
            <p:ph idx="1"/>
          </p:nvPr>
        </p:nvSpPr>
        <p:spPr>
          <a:xfrm>
            <a:off x="210312" y="628073"/>
            <a:ext cx="8723376" cy="5620327"/>
          </a:xfrm>
        </p:spPr>
        <p:txBody>
          <a:bodyPr>
            <a:normAutofit/>
          </a:bodyPr>
          <a:lstStyle/>
          <a:p>
            <a:r>
              <a:rPr lang="en-US" b="1" u="sng" dirty="0">
                <a:solidFill>
                  <a:srgbClr val="7030A0"/>
                </a:solidFill>
              </a:rPr>
              <a:t>Principle 4</a:t>
            </a:r>
            <a:r>
              <a:rPr lang="en-US" dirty="0"/>
              <a:t> – </a:t>
            </a:r>
            <a:r>
              <a:rPr lang="en-US" b="1" dirty="0">
                <a:solidFill>
                  <a:srgbClr val="C00000"/>
                </a:solidFill>
              </a:rPr>
              <a:t>Consistency of application of principles is of the utmost importance in our lives.</a:t>
            </a:r>
          </a:p>
          <a:p>
            <a:r>
              <a:rPr lang="en-US" sz="2800" dirty="0"/>
              <a:t>Sometimes, we come to conclusions about truths taught in the Word and apply differently in different situations and with different people.</a:t>
            </a:r>
          </a:p>
          <a:p>
            <a:r>
              <a:rPr lang="en-US" sz="2800" b="1" u="sng" dirty="0"/>
              <a:t>Example</a:t>
            </a:r>
            <a:r>
              <a:rPr lang="en-US" sz="2800" dirty="0"/>
              <a:t> – Fellowship when it comes to family as opposed to anyone else.</a:t>
            </a:r>
          </a:p>
          <a:p>
            <a:r>
              <a:rPr lang="en-US" sz="2800" dirty="0"/>
              <a:t>Notice what Jesus condemns the Pharisees over in </a:t>
            </a:r>
            <a:r>
              <a:rPr lang="en-US" sz="2800" b="1" u="sng" dirty="0"/>
              <a:t>Matthew 23:3</a:t>
            </a:r>
          </a:p>
        </p:txBody>
      </p:sp>
      <p:sp>
        <p:nvSpPr>
          <p:cNvPr id="4" name="Date Placeholder 3">
            <a:extLst>
              <a:ext uri="{FF2B5EF4-FFF2-40B4-BE49-F238E27FC236}">
                <a16:creationId xmlns:a16="http://schemas.microsoft.com/office/drawing/2014/main" id="{8BCB61C5-E77D-4508-B157-97507C32EBF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CCE6EAE-7E68-440A-B7EE-884C13B23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26E775-12E4-454B-82C3-9C1447156946}"/>
              </a:ext>
            </a:extLst>
          </p:cNvPr>
          <p:cNvSpPr>
            <a:spLocks noGrp="1"/>
          </p:cNvSpPr>
          <p:nvPr>
            <p:ph type="sldNum" sz="quarter" idx="12"/>
          </p:nvPr>
        </p:nvSpPr>
        <p:spPr/>
        <p:txBody>
          <a:bodyPr/>
          <a:lstStyle/>
          <a:p>
            <a:fld id="{F1FDF2F7-5BB0-4658-AE2F-D36D0C44FDA8}" type="slidenum">
              <a:rPr lang="en-US" smtClean="0"/>
              <a:t>15</a:t>
            </a:fld>
            <a:endParaRPr lang="en-US"/>
          </a:p>
        </p:txBody>
      </p:sp>
      <p:sp>
        <p:nvSpPr>
          <p:cNvPr id="7" name="TextBox 6">
            <a:extLst>
              <a:ext uri="{FF2B5EF4-FFF2-40B4-BE49-F238E27FC236}">
                <a16:creationId xmlns:a16="http://schemas.microsoft.com/office/drawing/2014/main" id="{FE8CB925-8D61-4A9D-9CC7-B72C85D46CEE}"/>
              </a:ext>
            </a:extLst>
          </p:cNvPr>
          <p:cNvSpPr txBox="1"/>
          <p:nvPr/>
        </p:nvSpPr>
        <p:spPr>
          <a:xfrm>
            <a:off x="210312" y="4684444"/>
            <a:ext cx="8723376" cy="1200329"/>
          </a:xfrm>
          <a:prstGeom prst="rect">
            <a:avLst/>
          </a:prstGeom>
          <a:solidFill>
            <a:schemeClr val="tx1"/>
          </a:solidFill>
        </p:spPr>
        <p:txBody>
          <a:bodyPr wrap="square" rtlCol="0">
            <a:spAutoFit/>
          </a:bodyPr>
          <a:lstStyle/>
          <a:p>
            <a:pPr algn="ctr"/>
            <a:r>
              <a:rPr lang="en-US" sz="2400" b="1" dirty="0">
                <a:solidFill>
                  <a:srgbClr val="FFFFFF"/>
                </a:solidFill>
              </a:rPr>
              <a:t>“All therefore whatsoever they bid you observe, that observe and do; but do not you after their works, for they say, and do not.”</a:t>
            </a:r>
          </a:p>
        </p:txBody>
      </p:sp>
    </p:spTree>
    <p:extLst>
      <p:ext uri="{BB962C8B-B14F-4D97-AF65-F5344CB8AC3E}">
        <p14:creationId xmlns:p14="http://schemas.microsoft.com/office/powerpoint/2010/main" val="2895308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C5453-A712-4343-9DF8-6F50A4ECBF10}"/>
              </a:ext>
            </a:extLst>
          </p:cNvPr>
          <p:cNvSpPr>
            <a:spLocks noGrp="1"/>
          </p:cNvSpPr>
          <p:nvPr>
            <p:ph type="title"/>
          </p:nvPr>
        </p:nvSpPr>
        <p:spPr>
          <a:xfrm>
            <a:off x="0" y="102321"/>
            <a:ext cx="2679192" cy="587519"/>
          </a:xfrm>
        </p:spPr>
        <p:txBody>
          <a:bodyPr/>
          <a:lstStyle/>
          <a:p>
            <a:r>
              <a:rPr lang="en-US" dirty="0"/>
              <a:t>Principles</a:t>
            </a:r>
          </a:p>
        </p:txBody>
      </p:sp>
      <p:sp>
        <p:nvSpPr>
          <p:cNvPr id="3" name="Content Placeholder 2">
            <a:extLst>
              <a:ext uri="{FF2B5EF4-FFF2-40B4-BE49-F238E27FC236}">
                <a16:creationId xmlns:a16="http://schemas.microsoft.com/office/drawing/2014/main" id="{1E1C1C1D-80D5-48A2-8997-E9A2E28E150F}"/>
              </a:ext>
            </a:extLst>
          </p:cNvPr>
          <p:cNvSpPr>
            <a:spLocks noGrp="1"/>
          </p:cNvSpPr>
          <p:nvPr>
            <p:ph idx="1"/>
          </p:nvPr>
        </p:nvSpPr>
        <p:spPr>
          <a:xfrm>
            <a:off x="258618" y="792162"/>
            <a:ext cx="8675070" cy="5248420"/>
          </a:xfrm>
        </p:spPr>
        <p:txBody>
          <a:bodyPr>
            <a:normAutofit/>
          </a:bodyPr>
          <a:lstStyle/>
          <a:p>
            <a:r>
              <a:rPr lang="en-US" sz="2800" dirty="0"/>
              <a:t>Jesus condemns the Pharisees because they were </a:t>
            </a:r>
            <a:r>
              <a:rPr lang="en-US" sz="2800" b="1" dirty="0">
                <a:solidFill>
                  <a:srgbClr val="FF0000"/>
                </a:solidFill>
              </a:rPr>
              <a:t>INCONSISTENT</a:t>
            </a:r>
            <a:r>
              <a:rPr lang="en-US" sz="2800" dirty="0"/>
              <a:t> with the application of what they taught.</a:t>
            </a:r>
          </a:p>
          <a:p>
            <a:r>
              <a:rPr lang="en-US" sz="2800" dirty="0"/>
              <a:t>Notice </a:t>
            </a:r>
            <a:r>
              <a:rPr lang="en-US" sz="2800" b="1" u="sng" dirty="0"/>
              <a:t>James 5:12</a:t>
            </a:r>
          </a:p>
          <a:p>
            <a:endParaRPr lang="en-US" sz="2800" dirty="0"/>
          </a:p>
          <a:p>
            <a:endParaRPr lang="en-US" sz="2800" dirty="0"/>
          </a:p>
          <a:p>
            <a:r>
              <a:rPr lang="en-US" sz="2800" dirty="0"/>
              <a:t>James seems to emphasize the same idea Jesus did in that we need to be consistent with our words and actions in all ways.</a:t>
            </a:r>
          </a:p>
        </p:txBody>
      </p:sp>
      <p:sp>
        <p:nvSpPr>
          <p:cNvPr id="4" name="Date Placeholder 3">
            <a:extLst>
              <a:ext uri="{FF2B5EF4-FFF2-40B4-BE49-F238E27FC236}">
                <a16:creationId xmlns:a16="http://schemas.microsoft.com/office/drawing/2014/main" id="{899FAC26-B82B-491B-8B16-C104C01C0D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20103B9-C986-494A-A60B-07E66B65DC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033541-6FE3-4519-88CB-B4506D744738}"/>
              </a:ext>
            </a:extLst>
          </p:cNvPr>
          <p:cNvSpPr>
            <a:spLocks noGrp="1"/>
          </p:cNvSpPr>
          <p:nvPr>
            <p:ph type="sldNum" sz="quarter" idx="12"/>
          </p:nvPr>
        </p:nvSpPr>
        <p:spPr/>
        <p:txBody>
          <a:bodyPr/>
          <a:lstStyle/>
          <a:p>
            <a:fld id="{F1FDF2F7-5BB0-4658-AE2F-D36D0C44FDA8}" type="slidenum">
              <a:rPr lang="en-US" smtClean="0"/>
              <a:t>16</a:t>
            </a:fld>
            <a:endParaRPr lang="en-US"/>
          </a:p>
        </p:txBody>
      </p:sp>
      <p:sp>
        <p:nvSpPr>
          <p:cNvPr id="7" name="TextBox 6">
            <a:extLst>
              <a:ext uri="{FF2B5EF4-FFF2-40B4-BE49-F238E27FC236}">
                <a16:creationId xmlns:a16="http://schemas.microsoft.com/office/drawing/2014/main" id="{2674E717-0C4C-42FE-9757-1353DDEE5620}"/>
              </a:ext>
            </a:extLst>
          </p:cNvPr>
          <p:cNvSpPr txBox="1"/>
          <p:nvPr/>
        </p:nvSpPr>
        <p:spPr>
          <a:xfrm>
            <a:off x="583554" y="2763176"/>
            <a:ext cx="8103246" cy="830997"/>
          </a:xfrm>
          <a:prstGeom prst="rect">
            <a:avLst/>
          </a:prstGeom>
          <a:solidFill>
            <a:schemeClr val="tx1"/>
          </a:solidFill>
        </p:spPr>
        <p:txBody>
          <a:bodyPr wrap="square" rtlCol="0">
            <a:spAutoFit/>
          </a:bodyPr>
          <a:lstStyle/>
          <a:p>
            <a:pPr algn="ctr"/>
            <a:r>
              <a:rPr lang="en-US" sz="2400" dirty="0">
                <a:solidFill>
                  <a:srgbClr val="FFFFFF"/>
                </a:solidFill>
              </a:rPr>
              <a:t>“. . . let your yes be yes and your no be no unless you fall</a:t>
            </a:r>
          </a:p>
          <a:p>
            <a:pPr algn="ctr"/>
            <a:r>
              <a:rPr lang="en-US" sz="2400" dirty="0">
                <a:solidFill>
                  <a:srgbClr val="FFFFFF"/>
                </a:solidFill>
              </a:rPr>
              <a:t>Into condemnation.”</a:t>
            </a:r>
          </a:p>
        </p:txBody>
      </p:sp>
    </p:spTree>
    <p:extLst>
      <p:ext uri="{BB962C8B-B14F-4D97-AF65-F5344CB8AC3E}">
        <p14:creationId xmlns:p14="http://schemas.microsoft.com/office/powerpoint/2010/main" val="2285129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E239-9CFF-45C7-9F3F-601BA6E19B5F}"/>
              </a:ext>
            </a:extLst>
          </p:cNvPr>
          <p:cNvSpPr>
            <a:spLocks noGrp="1"/>
          </p:cNvSpPr>
          <p:nvPr>
            <p:ph type="title"/>
          </p:nvPr>
        </p:nvSpPr>
        <p:spPr>
          <a:xfrm>
            <a:off x="41564" y="0"/>
            <a:ext cx="2679192" cy="609600"/>
          </a:xfrm>
        </p:spPr>
        <p:txBody>
          <a:bodyPr>
            <a:normAutofit/>
          </a:bodyPr>
          <a:lstStyle/>
          <a:p>
            <a:r>
              <a:rPr lang="en-US" dirty="0"/>
              <a:t>Principles</a:t>
            </a:r>
          </a:p>
        </p:txBody>
      </p:sp>
      <p:sp>
        <p:nvSpPr>
          <p:cNvPr id="3" name="Content Placeholder 2">
            <a:extLst>
              <a:ext uri="{FF2B5EF4-FFF2-40B4-BE49-F238E27FC236}">
                <a16:creationId xmlns:a16="http://schemas.microsoft.com/office/drawing/2014/main" id="{15CAB0FC-D4ED-4161-8C2B-A2CFC5B26475}"/>
              </a:ext>
            </a:extLst>
          </p:cNvPr>
          <p:cNvSpPr>
            <a:spLocks noGrp="1"/>
          </p:cNvSpPr>
          <p:nvPr>
            <p:ph idx="1"/>
          </p:nvPr>
        </p:nvSpPr>
        <p:spPr>
          <a:xfrm>
            <a:off x="41564" y="609600"/>
            <a:ext cx="8892124" cy="6019800"/>
          </a:xfrm>
        </p:spPr>
        <p:txBody>
          <a:bodyPr>
            <a:normAutofit/>
          </a:bodyPr>
          <a:lstStyle/>
          <a:p>
            <a:r>
              <a:rPr lang="en-US" b="1" u="sng" dirty="0">
                <a:solidFill>
                  <a:srgbClr val="7030A0"/>
                </a:solidFill>
              </a:rPr>
              <a:t>Principle 5</a:t>
            </a:r>
            <a:r>
              <a:rPr lang="en-US" dirty="0"/>
              <a:t> – </a:t>
            </a:r>
            <a:r>
              <a:rPr lang="en-US" b="1" dirty="0">
                <a:solidFill>
                  <a:srgbClr val="C00000"/>
                </a:solidFill>
              </a:rPr>
              <a:t>Are limits placed on specific teachings we are studying?</a:t>
            </a:r>
          </a:p>
          <a:p>
            <a:r>
              <a:rPr lang="en-US" sz="2800" dirty="0"/>
              <a:t>There are times the Scriptures teach a principle and then place limits on the teaching and then there are times the Scriptures teach a principle and no limits are placed on the teaching.</a:t>
            </a:r>
          </a:p>
          <a:p>
            <a:r>
              <a:rPr lang="en-US" sz="2800" dirty="0"/>
              <a:t>Allow me to give a quick example to demonstrate the principle here.</a:t>
            </a:r>
          </a:p>
          <a:p>
            <a:r>
              <a:rPr lang="en-US" sz="2800" dirty="0"/>
              <a:t>Usage of the Lord’s money for helping people?</a:t>
            </a:r>
          </a:p>
          <a:p>
            <a:r>
              <a:rPr lang="en-US" sz="2800" dirty="0"/>
              <a:t>Are limits placed on who can be helped from the treasury and what the reasons  are for helping or is it limitless on who we can help and for what?</a:t>
            </a:r>
          </a:p>
        </p:txBody>
      </p:sp>
      <p:sp>
        <p:nvSpPr>
          <p:cNvPr id="4" name="Date Placeholder 3">
            <a:extLst>
              <a:ext uri="{FF2B5EF4-FFF2-40B4-BE49-F238E27FC236}">
                <a16:creationId xmlns:a16="http://schemas.microsoft.com/office/drawing/2014/main" id="{8B3E3B05-1DDA-4B89-ACD7-EE5141B7FFF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9DBA56C-185F-4417-8705-67AAA5D3E5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F43721-6A02-436A-972A-70682BBC1414}"/>
              </a:ext>
            </a:extLst>
          </p:cNvPr>
          <p:cNvSpPr>
            <a:spLocks noGrp="1"/>
          </p:cNvSpPr>
          <p:nvPr>
            <p:ph type="sldNum" sz="quarter" idx="12"/>
          </p:nvPr>
        </p:nvSpPr>
        <p:spPr/>
        <p:txBody>
          <a:bodyPr/>
          <a:lstStyle/>
          <a:p>
            <a:fld id="{F1FDF2F7-5BB0-4658-AE2F-D36D0C44FDA8}" type="slidenum">
              <a:rPr lang="en-US" smtClean="0"/>
              <a:t>17</a:t>
            </a:fld>
            <a:endParaRPr lang="en-US"/>
          </a:p>
        </p:txBody>
      </p:sp>
    </p:spTree>
    <p:extLst>
      <p:ext uri="{BB962C8B-B14F-4D97-AF65-F5344CB8AC3E}">
        <p14:creationId xmlns:p14="http://schemas.microsoft.com/office/powerpoint/2010/main" val="42599373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E239-9CFF-45C7-9F3F-601BA6E19B5F}"/>
              </a:ext>
            </a:extLst>
          </p:cNvPr>
          <p:cNvSpPr>
            <a:spLocks noGrp="1"/>
          </p:cNvSpPr>
          <p:nvPr>
            <p:ph type="title"/>
          </p:nvPr>
        </p:nvSpPr>
        <p:spPr>
          <a:xfrm>
            <a:off x="41564" y="0"/>
            <a:ext cx="2679192" cy="609600"/>
          </a:xfrm>
        </p:spPr>
        <p:txBody>
          <a:bodyPr>
            <a:normAutofit/>
          </a:bodyPr>
          <a:lstStyle/>
          <a:p>
            <a:r>
              <a:rPr lang="en-US" dirty="0"/>
              <a:t>Principles</a:t>
            </a:r>
          </a:p>
        </p:txBody>
      </p:sp>
      <p:sp>
        <p:nvSpPr>
          <p:cNvPr id="3" name="Content Placeholder 2">
            <a:extLst>
              <a:ext uri="{FF2B5EF4-FFF2-40B4-BE49-F238E27FC236}">
                <a16:creationId xmlns:a16="http://schemas.microsoft.com/office/drawing/2014/main" id="{15CAB0FC-D4ED-4161-8C2B-A2CFC5B26475}"/>
              </a:ext>
            </a:extLst>
          </p:cNvPr>
          <p:cNvSpPr>
            <a:spLocks noGrp="1"/>
          </p:cNvSpPr>
          <p:nvPr>
            <p:ph idx="1"/>
          </p:nvPr>
        </p:nvSpPr>
        <p:spPr>
          <a:xfrm>
            <a:off x="41564" y="609600"/>
            <a:ext cx="8892124" cy="6019800"/>
          </a:xfrm>
        </p:spPr>
        <p:txBody>
          <a:bodyPr>
            <a:normAutofit/>
          </a:bodyPr>
          <a:lstStyle/>
          <a:p>
            <a:r>
              <a:rPr lang="en-US" b="1" u="sng" dirty="0">
                <a:solidFill>
                  <a:srgbClr val="7030A0"/>
                </a:solidFill>
              </a:rPr>
              <a:t>Principle 5</a:t>
            </a:r>
            <a:r>
              <a:rPr lang="en-US" dirty="0"/>
              <a:t> – </a:t>
            </a:r>
            <a:r>
              <a:rPr lang="en-US" b="1" dirty="0">
                <a:solidFill>
                  <a:srgbClr val="C00000"/>
                </a:solidFill>
              </a:rPr>
              <a:t>Are limits placed on specific teachings we are studying?</a:t>
            </a:r>
          </a:p>
          <a:p>
            <a:r>
              <a:rPr lang="en-US" sz="2800" dirty="0"/>
              <a:t>Are there limits placed on to whom we take the gospel?</a:t>
            </a:r>
          </a:p>
          <a:p>
            <a:r>
              <a:rPr lang="en-US" sz="2800" dirty="0"/>
              <a:t>No, this is unlimited while the teaching on who we can help with the treasury has limits placed on it.</a:t>
            </a:r>
          </a:p>
        </p:txBody>
      </p:sp>
      <p:sp>
        <p:nvSpPr>
          <p:cNvPr id="4" name="Date Placeholder 3">
            <a:extLst>
              <a:ext uri="{FF2B5EF4-FFF2-40B4-BE49-F238E27FC236}">
                <a16:creationId xmlns:a16="http://schemas.microsoft.com/office/drawing/2014/main" id="{8B3E3B05-1DDA-4B89-ACD7-EE5141B7FFF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9DBA56C-185F-4417-8705-67AAA5D3E5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F43721-6A02-436A-972A-70682BBC1414}"/>
              </a:ext>
            </a:extLst>
          </p:cNvPr>
          <p:cNvSpPr>
            <a:spLocks noGrp="1"/>
          </p:cNvSpPr>
          <p:nvPr>
            <p:ph type="sldNum" sz="quarter" idx="12"/>
          </p:nvPr>
        </p:nvSpPr>
        <p:spPr/>
        <p:txBody>
          <a:bodyPr/>
          <a:lstStyle/>
          <a:p>
            <a:fld id="{F1FDF2F7-5BB0-4658-AE2F-D36D0C44FDA8}" type="slidenum">
              <a:rPr lang="en-US" smtClean="0"/>
              <a:t>18</a:t>
            </a:fld>
            <a:endParaRPr lang="en-US"/>
          </a:p>
        </p:txBody>
      </p:sp>
    </p:spTree>
    <p:extLst>
      <p:ext uri="{BB962C8B-B14F-4D97-AF65-F5344CB8AC3E}">
        <p14:creationId xmlns:p14="http://schemas.microsoft.com/office/powerpoint/2010/main" val="6631873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F742-1B6D-4AE4-9A02-AA021FBC192C}"/>
              </a:ext>
            </a:extLst>
          </p:cNvPr>
          <p:cNvSpPr>
            <a:spLocks noGrp="1"/>
          </p:cNvSpPr>
          <p:nvPr>
            <p:ph type="title"/>
          </p:nvPr>
        </p:nvSpPr>
        <p:spPr>
          <a:xfrm>
            <a:off x="0" y="0"/>
            <a:ext cx="2755392" cy="620711"/>
          </a:xfrm>
        </p:spPr>
        <p:txBody>
          <a:bodyPr/>
          <a:lstStyle/>
          <a:p>
            <a:r>
              <a:rPr lang="en-US" dirty="0"/>
              <a:t>Principles</a:t>
            </a:r>
          </a:p>
        </p:txBody>
      </p:sp>
      <p:sp>
        <p:nvSpPr>
          <p:cNvPr id="3" name="Content Placeholder 2">
            <a:extLst>
              <a:ext uri="{FF2B5EF4-FFF2-40B4-BE49-F238E27FC236}">
                <a16:creationId xmlns:a16="http://schemas.microsoft.com/office/drawing/2014/main" id="{FC34AEA6-0B99-47A3-8E5E-B7E3CBB10CA7}"/>
              </a:ext>
            </a:extLst>
          </p:cNvPr>
          <p:cNvSpPr>
            <a:spLocks noGrp="1"/>
          </p:cNvSpPr>
          <p:nvPr>
            <p:ph idx="1"/>
          </p:nvPr>
        </p:nvSpPr>
        <p:spPr>
          <a:xfrm>
            <a:off x="129309" y="868362"/>
            <a:ext cx="8804379" cy="5684838"/>
          </a:xfrm>
        </p:spPr>
        <p:txBody>
          <a:bodyPr>
            <a:normAutofit/>
          </a:bodyPr>
          <a:lstStyle/>
          <a:p>
            <a:r>
              <a:rPr lang="en-US" b="1" u="sng" dirty="0">
                <a:solidFill>
                  <a:srgbClr val="7030A0"/>
                </a:solidFill>
              </a:rPr>
              <a:t>Principle 6 </a:t>
            </a:r>
            <a:r>
              <a:rPr lang="en-US" dirty="0"/>
              <a:t>– </a:t>
            </a:r>
            <a:r>
              <a:rPr lang="en-US" b="1" dirty="0">
                <a:solidFill>
                  <a:srgbClr val="C00000"/>
                </a:solidFill>
              </a:rPr>
              <a:t>We must discern between our PERSONAL CONVICTION and DOCTRINE</a:t>
            </a:r>
          </a:p>
          <a:p>
            <a:r>
              <a:rPr lang="en-US" sz="2800" dirty="0"/>
              <a:t>Romans 14:3</a:t>
            </a:r>
          </a:p>
          <a:p>
            <a:pPr marL="0" indent="0">
              <a:buNone/>
            </a:pPr>
            <a:endParaRPr lang="en-US" sz="2800" dirty="0"/>
          </a:p>
          <a:p>
            <a:endParaRPr lang="en-US" sz="2800" dirty="0"/>
          </a:p>
          <a:p>
            <a:pPr marL="82296" indent="0">
              <a:buNone/>
            </a:pPr>
            <a:endParaRPr lang="en-US" sz="2800" dirty="0"/>
          </a:p>
          <a:p>
            <a:r>
              <a:rPr lang="en-US" sz="2800" dirty="0"/>
              <a:t>Who is right?  Who is wrong?  </a:t>
            </a:r>
          </a:p>
          <a:p>
            <a:r>
              <a:rPr lang="en-US" sz="2800" dirty="0"/>
              <a:t>They both are right because </a:t>
            </a:r>
          </a:p>
          <a:p>
            <a:r>
              <a:rPr lang="en-US" sz="2800" dirty="0"/>
              <a:t>We are </a:t>
            </a:r>
            <a:r>
              <a:rPr lang="en-US" sz="2800" b="1" dirty="0">
                <a:solidFill>
                  <a:srgbClr val="FF0000"/>
                </a:solidFill>
              </a:rPr>
              <a:t>NOT</a:t>
            </a:r>
            <a:r>
              <a:rPr lang="en-US" sz="2800" dirty="0"/>
              <a:t> talking </a:t>
            </a:r>
            <a:r>
              <a:rPr lang="en-US" sz="2800" b="1" dirty="0">
                <a:solidFill>
                  <a:srgbClr val="7030A0"/>
                </a:solidFill>
              </a:rPr>
              <a:t>DOCTRINE</a:t>
            </a:r>
            <a:r>
              <a:rPr lang="en-US" sz="2800" dirty="0"/>
              <a:t> because </a:t>
            </a:r>
            <a:r>
              <a:rPr lang="en-US" sz="2800" b="1" u="sng" dirty="0">
                <a:solidFill>
                  <a:srgbClr val="FF0000"/>
                </a:solidFill>
              </a:rPr>
              <a:t>God has received the man who believes this.</a:t>
            </a:r>
          </a:p>
        </p:txBody>
      </p:sp>
      <p:sp>
        <p:nvSpPr>
          <p:cNvPr id="4" name="Date Placeholder 3">
            <a:extLst>
              <a:ext uri="{FF2B5EF4-FFF2-40B4-BE49-F238E27FC236}">
                <a16:creationId xmlns:a16="http://schemas.microsoft.com/office/drawing/2014/main" id="{9F6E1A57-E7D1-4CD1-A841-6D627E0B677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E2E0600-F733-40B8-A39B-DDDB4BC8EE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7ADA2A-35CB-4942-8672-A5BA4068182A}"/>
              </a:ext>
            </a:extLst>
          </p:cNvPr>
          <p:cNvSpPr>
            <a:spLocks noGrp="1"/>
          </p:cNvSpPr>
          <p:nvPr>
            <p:ph type="sldNum" sz="quarter" idx="12"/>
          </p:nvPr>
        </p:nvSpPr>
        <p:spPr/>
        <p:txBody>
          <a:bodyPr/>
          <a:lstStyle/>
          <a:p>
            <a:fld id="{F1FDF2F7-5BB0-4658-AE2F-D36D0C44FDA8}" type="slidenum">
              <a:rPr lang="en-US" smtClean="0"/>
              <a:t>19</a:t>
            </a:fld>
            <a:endParaRPr lang="en-US"/>
          </a:p>
        </p:txBody>
      </p:sp>
      <p:sp>
        <p:nvSpPr>
          <p:cNvPr id="7" name="TextBox 6">
            <a:extLst>
              <a:ext uri="{FF2B5EF4-FFF2-40B4-BE49-F238E27FC236}">
                <a16:creationId xmlns:a16="http://schemas.microsoft.com/office/drawing/2014/main" id="{7B584D1A-5FAE-496F-84CF-4B1CCA9B3415}"/>
              </a:ext>
            </a:extLst>
          </p:cNvPr>
          <p:cNvSpPr txBox="1"/>
          <p:nvPr/>
        </p:nvSpPr>
        <p:spPr>
          <a:xfrm>
            <a:off x="501568" y="2356464"/>
            <a:ext cx="8140863" cy="1200329"/>
          </a:xfrm>
          <a:prstGeom prst="rect">
            <a:avLst/>
          </a:prstGeom>
          <a:solidFill>
            <a:schemeClr val="tx1"/>
          </a:solidFill>
        </p:spPr>
        <p:txBody>
          <a:bodyPr wrap="square" rtlCol="0">
            <a:spAutoFit/>
          </a:bodyPr>
          <a:lstStyle/>
          <a:p>
            <a:pPr algn="ctr"/>
            <a:r>
              <a:rPr lang="en-US" sz="2400" b="1" baseline="30000" dirty="0">
                <a:solidFill>
                  <a:srgbClr val="FFFFFF"/>
                </a:solidFill>
              </a:rPr>
              <a:t>3 </a:t>
            </a:r>
            <a:r>
              <a:rPr lang="en-US" sz="2400" b="1" dirty="0">
                <a:solidFill>
                  <a:srgbClr val="FFFFFF"/>
                </a:solidFill>
              </a:rPr>
              <a:t>Let not him who eats despise him who does not eat, and let not him who does not eat judge him who eats; for God has received him.</a:t>
            </a:r>
          </a:p>
        </p:txBody>
      </p:sp>
    </p:spTree>
    <p:extLst>
      <p:ext uri="{BB962C8B-B14F-4D97-AF65-F5344CB8AC3E}">
        <p14:creationId xmlns:p14="http://schemas.microsoft.com/office/powerpoint/2010/main" val="25429981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3464"/>
            <a:ext cx="6316662" cy="875736"/>
          </a:xfrm>
        </p:spPr>
        <p:txBody>
          <a:bodyPr/>
          <a:lstStyle/>
          <a:p>
            <a:r>
              <a:rPr lang="en-US" sz="4000" b="1" u="sng" dirty="0"/>
              <a:t>Introductory Remarks</a:t>
            </a:r>
          </a:p>
        </p:txBody>
      </p:sp>
      <p:sp>
        <p:nvSpPr>
          <p:cNvPr id="3" name="Content Placeholder 2"/>
          <p:cNvSpPr>
            <a:spLocks noGrp="1"/>
          </p:cNvSpPr>
          <p:nvPr>
            <p:ph idx="1"/>
          </p:nvPr>
        </p:nvSpPr>
        <p:spPr>
          <a:xfrm>
            <a:off x="646546" y="1293092"/>
            <a:ext cx="8373630" cy="4833072"/>
          </a:xfrm>
        </p:spPr>
        <p:txBody>
          <a:bodyPr/>
          <a:lstStyle/>
          <a:p>
            <a:r>
              <a:rPr lang="en-US" sz="3200" dirty="0"/>
              <a:t>This is a difficult topic</a:t>
            </a:r>
          </a:p>
          <a:p>
            <a:r>
              <a:rPr lang="en-US" sz="3200" dirty="0"/>
              <a:t>Difficult because of the way the world has twisted who the Holy Spirit is and what He does</a:t>
            </a:r>
          </a:p>
          <a:p>
            <a:r>
              <a:rPr lang="en-US" sz="3200" dirty="0"/>
              <a:t>Difficult because this is just a difficult subject and topic!</a:t>
            </a:r>
          </a:p>
          <a:p>
            <a:r>
              <a:rPr lang="en-US" sz="3200" dirty="0"/>
              <a:t>Differing views in the world</a:t>
            </a:r>
          </a:p>
          <a:p>
            <a:r>
              <a:rPr lang="en-US" sz="3200" dirty="0"/>
              <a:t>Differing views in the church</a:t>
            </a:r>
          </a:p>
        </p:txBody>
      </p:sp>
    </p:spTree>
    <p:extLst>
      <p:ext uri="{BB962C8B-B14F-4D97-AF65-F5344CB8AC3E}">
        <p14:creationId xmlns:p14="http://schemas.microsoft.com/office/powerpoint/2010/main" val="18844161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E46A-2C95-4747-B29A-48F8F7932DBC}"/>
              </a:ext>
            </a:extLst>
          </p:cNvPr>
          <p:cNvSpPr>
            <a:spLocks noGrp="1"/>
          </p:cNvSpPr>
          <p:nvPr>
            <p:ph type="title"/>
          </p:nvPr>
        </p:nvSpPr>
        <p:spPr>
          <a:xfrm>
            <a:off x="0" y="0"/>
            <a:ext cx="2907792" cy="609600"/>
          </a:xfrm>
        </p:spPr>
        <p:txBody>
          <a:bodyPr/>
          <a:lstStyle/>
          <a:p>
            <a:r>
              <a:rPr lang="en-US" dirty="0"/>
              <a:t>Principles</a:t>
            </a:r>
          </a:p>
        </p:txBody>
      </p:sp>
      <p:sp>
        <p:nvSpPr>
          <p:cNvPr id="3" name="Content Placeholder 2">
            <a:extLst>
              <a:ext uri="{FF2B5EF4-FFF2-40B4-BE49-F238E27FC236}">
                <a16:creationId xmlns:a16="http://schemas.microsoft.com/office/drawing/2014/main" id="{3A660EC1-6856-48F4-8A42-088CF8F74971}"/>
              </a:ext>
            </a:extLst>
          </p:cNvPr>
          <p:cNvSpPr>
            <a:spLocks noGrp="1"/>
          </p:cNvSpPr>
          <p:nvPr>
            <p:ph idx="1"/>
          </p:nvPr>
        </p:nvSpPr>
        <p:spPr>
          <a:xfrm>
            <a:off x="184727" y="609600"/>
            <a:ext cx="8748961" cy="5638800"/>
          </a:xfrm>
        </p:spPr>
        <p:txBody>
          <a:bodyPr>
            <a:normAutofit/>
          </a:bodyPr>
          <a:lstStyle/>
          <a:p>
            <a:r>
              <a:rPr lang="en-US" sz="2800" dirty="0"/>
              <a:t>Because we are talking personal conviction, and not doctrine, we cannot </a:t>
            </a:r>
            <a:r>
              <a:rPr lang="en-US" sz="2800" b="1" dirty="0">
                <a:solidFill>
                  <a:srgbClr val="FF0000"/>
                </a:solidFill>
              </a:rPr>
              <a:t>REQUIRE</a:t>
            </a:r>
            <a:r>
              <a:rPr lang="en-US" sz="2800" dirty="0"/>
              <a:t> people to follow our beliefs on these types of subjects</a:t>
            </a:r>
          </a:p>
          <a:p>
            <a:r>
              <a:rPr lang="en-US" sz="2800" b="1" u="sng" dirty="0"/>
              <a:t>Matthew 15:9</a:t>
            </a:r>
          </a:p>
          <a:p>
            <a:endParaRPr lang="en-US" sz="2800" dirty="0"/>
          </a:p>
          <a:p>
            <a:endParaRPr lang="en-US" sz="2800" dirty="0"/>
          </a:p>
          <a:p>
            <a:r>
              <a:rPr lang="en-US" sz="2800" dirty="0"/>
              <a:t>Overall, this is </a:t>
            </a:r>
            <a:r>
              <a:rPr lang="en-US" sz="2800" b="1" dirty="0">
                <a:solidFill>
                  <a:srgbClr val="FF0000"/>
                </a:solidFill>
              </a:rPr>
              <a:t>THE MOST </a:t>
            </a:r>
            <a:r>
              <a:rPr lang="en-US" sz="2800" dirty="0"/>
              <a:t>difficult principle to me to make application of.</a:t>
            </a:r>
          </a:p>
          <a:p>
            <a:r>
              <a:rPr lang="en-US" sz="2800" b="1" dirty="0">
                <a:solidFill>
                  <a:srgbClr val="7030A0"/>
                </a:solidFill>
              </a:rPr>
              <a:t>Why?</a:t>
            </a:r>
          </a:p>
          <a:p>
            <a:r>
              <a:rPr lang="en-US" sz="2800" dirty="0"/>
              <a:t>Because, my personal conviction </a:t>
            </a:r>
            <a:r>
              <a:rPr lang="en-US" sz="2800" b="1" dirty="0">
                <a:solidFill>
                  <a:srgbClr val="C00000"/>
                </a:solidFill>
              </a:rPr>
              <a:t>IS</a:t>
            </a:r>
            <a:r>
              <a:rPr lang="en-US" sz="2800" dirty="0"/>
              <a:t> doctrine to </a:t>
            </a:r>
            <a:r>
              <a:rPr lang="en-US" sz="2800" b="1" dirty="0">
                <a:solidFill>
                  <a:srgbClr val="C00000"/>
                </a:solidFill>
              </a:rPr>
              <a:t>ME</a:t>
            </a:r>
            <a:r>
              <a:rPr lang="en-US" sz="2800" dirty="0"/>
              <a:t>!</a:t>
            </a:r>
          </a:p>
        </p:txBody>
      </p:sp>
      <p:sp>
        <p:nvSpPr>
          <p:cNvPr id="4" name="Date Placeholder 3">
            <a:extLst>
              <a:ext uri="{FF2B5EF4-FFF2-40B4-BE49-F238E27FC236}">
                <a16:creationId xmlns:a16="http://schemas.microsoft.com/office/drawing/2014/main" id="{803D6442-6C31-4993-8EB0-D87F122CF42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38A6105-264C-4AA7-81DB-3C871EE758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C4C25C-604F-4025-8A18-4DDCAD63A8F2}"/>
              </a:ext>
            </a:extLst>
          </p:cNvPr>
          <p:cNvSpPr>
            <a:spLocks noGrp="1"/>
          </p:cNvSpPr>
          <p:nvPr>
            <p:ph type="sldNum" sz="quarter" idx="12"/>
          </p:nvPr>
        </p:nvSpPr>
        <p:spPr/>
        <p:txBody>
          <a:bodyPr/>
          <a:lstStyle/>
          <a:p>
            <a:fld id="{F1FDF2F7-5BB0-4658-AE2F-D36D0C44FDA8}" type="slidenum">
              <a:rPr lang="en-US" smtClean="0"/>
              <a:t>20</a:t>
            </a:fld>
            <a:endParaRPr lang="en-US"/>
          </a:p>
        </p:txBody>
      </p:sp>
      <p:sp>
        <p:nvSpPr>
          <p:cNvPr id="7" name="TextBox 6">
            <a:extLst>
              <a:ext uri="{FF2B5EF4-FFF2-40B4-BE49-F238E27FC236}">
                <a16:creationId xmlns:a16="http://schemas.microsoft.com/office/drawing/2014/main" id="{485A66CB-EB41-4F42-AFD5-9BD9F6028577}"/>
              </a:ext>
            </a:extLst>
          </p:cNvPr>
          <p:cNvSpPr txBox="1"/>
          <p:nvPr/>
        </p:nvSpPr>
        <p:spPr>
          <a:xfrm>
            <a:off x="689900" y="2517185"/>
            <a:ext cx="7738613" cy="830997"/>
          </a:xfrm>
          <a:prstGeom prst="rect">
            <a:avLst/>
          </a:prstGeom>
          <a:solidFill>
            <a:schemeClr val="tx1"/>
          </a:solidFill>
        </p:spPr>
        <p:txBody>
          <a:bodyPr wrap="square" rtlCol="0">
            <a:spAutoFit/>
          </a:bodyPr>
          <a:lstStyle/>
          <a:p>
            <a:pPr algn="ctr"/>
            <a:r>
              <a:rPr lang="en-US" sz="2400" b="1" baseline="30000" dirty="0">
                <a:solidFill>
                  <a:srgbClr val="FFFFFF"/>
                </a:solidFill>
              </a:rPr>
              <a:t>9 </a:t>
            </a:r>
            <a:r>
              <a:rPr lang="en-US" sz="2400" b="1" dirty="0">
                <a:solidFill>
                  <a:srgbClr val="FFFFFF"/>
                </a:solidFill>
              </a:rPr>
              <a:t>And in vain they worship </a:t>
            </a:r>
            <a:r>
              <a:rPr lang="en-US" sz="2400" b="1" dirty="0" err="1">
                <a:solidFill>
                  <a:srgbClr val="FFFFFF"/>
                </a:solidFill>
              </a:rPr>
              <a:t>Me,teaching</a:t>
            </a:r>
            <a:r>
              <a:rPr lang="en-US" sz="2400" b="1" dirty="0">
                <a:solidFill>
                  <a:srgbClr val="FFFFFF"/>
                </a:solidFill>
              </a:rPr>
              <a:t> </a:t>
            </a:r>
            <a:r>
              <a:rPr lang="en-US" sz="2400" b="1" i="1" dirty="0">
                <a:solidFill>
                  <a:srgbClr val="FFFFFF"/>
                </a:solidFill>
              </a:rPr>
              <a:t>as</a:t>
            </a:r>
            <a:r>
              <a:rPr lang="en-US" sz="2400" b="1" dirty="0">
                <a:solidFill>
                  <a:srgbClr val="FFFFFF"/>
                </a:solidFill>
              </a:rPr>
              <a:t> doctrines the commandments of men.’ ”</a:t>
            </a:r>
          </a:p>
        </p:txBody>
      </p:sp>
    </p:spTree>
    <p:extLst>
      <p:ext uri="{BB962C8B-B14F-4D97-AF65-F5344CB8AC3E}">
        <p14:creationId xmlns:p14="http://schemas.microsoft.com/office/powerpoint/2010/main" val="1417369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2" presetClass="entr" presetSubtype="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250" fill="hold"/>
                                        <p:tgtEl>
                                          <p:spTgt spid="7"/>
                                        </p:tgtEl>
                                        <p:attrNameLst>
                                          <p:attrName>ppt_x</p:attrName>
                                        </p:attrNameLst>
                                      </p:cBhvr>
                                      <p:tavLst>
                                        <p:tav tm="0">
                                          <p:val>
                                            <p:strVal val="1+#ppt_w/2"/>
                                          </p:val>
                                        </p:tav>
                                        <p:tav tm="100000">
                                          <p:val>
                                            <p:strVal val="#ppt_x"/>
                                          </p:val>
                                        </p:tav>
                                      </p:tavLst>
                                    </p:anim>
                                    <p:anim calcmode="lin" valueType="num">
                                      <p:cBhvr additive="base">
                                        <p:cTn id="16" dur="1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67AD0-3F90-498D-AB33-7DFF5EF0B436}"/>
              </a:ext>
            </a:extLst>
          </p:cNvPr>
          <p:cNvSpPr>
            <a:spLocks noGrp="1"/>
          </p:cNvSpPr>
          <p:nvPr>
            <p:ph type="title"/>
          </p:nvPr>
        </p:nvSpPr>
        <p:spPr>
          <a:xfrm>
            <a:off x="0" y="14287"/>
            <a:ext cx="2755392" cy="609600"/>
          </a:xfrm>
        </p:spPr>
        <p:txBody>
          <a:bodyPr/>
          <a:lstStyle/>
          <a:p>
            <a:r>
              <a:rPr lang="en-US" dirty="0"/>
              <a:t>Principle</a:t>
            </a:r>
          </a:p>
        </p:txBody>
      </p:sp>
      <p:sp>
        <p:nvSpPr>
          <p:cNvPr id="3" name="Content Placeholder 2">
            <a:extLst>
              <a:ext uri="{FF2B5EF4-FFF2-40B4-BE49-F238E27FC236}">
                <a16:creationId xmlns:a16="http://schemas.microsoft.com/office/drawing/2014/main" id="{F188A4C8-97AD-4B30-A665-8A605B4AEBA9}"/>
              </a:ext>
            </a:extLst>
          </p:cNvPr>
          <p:cNvSpPr>
            <a:spLocks noGrp="1"/>
          </p:cNvSpPr>
          <p:nvPr>
            <p:ph idx="1"/>
          </p:nvPr>
        </p:nvSpPr>
        <p:spPr>
          <a:xfrm>
            <a:off x="240145" y="792162"/>
            <a:ext cx="8693543" cy="5456238"/>
          </a:xfrm>
        </p:spPr>
        <p:txBody>
          <a:bodyPr>
            <a:normAutofit/>
          </a:bodyPr>
          <a:lstStyle/>
          <a:p>
            <a:r>
              <a:rPr lang="en-US" sz="2800" b="1" u="sng" dirty="0"/>
              <a:t>Romans 14:23</a:t>
            </a:r>
          </a:p>
          <a:p>
            <a:endParaRPr lang="en-US" sz="2800" b="1" u="sng" dirty="0"/>
          </a:p>
          <a:p>
            <a:endParaRPr lang="en-US" sz="2800" dirty="0"/>
          </a:p>
          <a:p>
            <a:endParaRPr lang="en-US" sz="2800" dirty="0"/>
          </a:p>
          <a:p>
            <a:r>
              <a:rPr lang="en-US" sz="2800" dirty="0"/>
              <a:t>If I go against my personal conviction, it is sin to me.  </a:t>
            </a:r>
          </a:p>
          <a:p>
            <a:r>
              <a:rPr lang="en-US" sz="2800" dirty="0"/>
              <a:t>In other words or different words, this is </a:t>
            </a:r>
            <a:r>
              <a:rPr lang="en-US" sz="2800" b="1" dirty="0">
                <a:solidFill>
                  <a:srgbClr val="C00000"/>
                </a:solidFill>
              </a:rPr>
              <a:t>MY</a:t>
            </a:r>
            <a:r>
              <a:rPr lang="en-US" sz="2800" dirty="0"/>
              <a:t> doctrine and I can’t go against my conviction.</a:t>
            </a:r>
          </a:p>
          <a:p>
            <a:r>
              <a:rPr lang="en-US" sz="2800" dirty="0"/>
              <a:t>It takes a spiritually mature person to be able to differentiate between personal conviction and God’s doctrine.</a:t>
            </a:r>
          </a:p>
        </p:txBody>
      </p:sp>
      <p:sp>
        <p:nvSpPr>
          <p:cNvPr id="4" name="Date Placeholder 3">
            <a:extLst>
              <a:ext uri="{FF2B5EF4-FFF2-40B4-BE49-F238E27FC236}">
                <a16:creationId xmlns:a16="http://schemas.microsoft.com/office/drawing/2014/main" id="{9795D629-762D-4658-8E2A-3CA3E92D4FB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3E2CD14-1F65-40F6-9051-EA2697E7AD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8BDE10-265B-4E2E-B89E-83EB935EA944}"/>
              </a:ext>
            </a:extLst>
          </p:cNvPr>
          <p:cNvSpPr>
            <a:spLocks noGrp="1"/>
          </p:cNvSpPr>
          <p:nvPr>
            <p:ph type="sldNum" sz="quarter" idx="12"/>
          </p:nvPr>
        </p:nvSpPr>
        <p:spPr/>
        <p:txBody>
          <a:bodyPr/>
          <a:lstStyle/>
          <a:p>
            <a:fld id="{F1FDF2F7-5BB0-4658-AE2F-D36D0C44FDA8}" type="slidenum">
              <a:rPr lang="en-US" smtClean="0"/>
              <a:t>21</a:t>
            </a:fld>
            <a:endParaRPr lang="en-US"/>
          </a:p>
        </p:txBody>
      </p:sp>
      <p:sp>
        <p:nvSpPr>
          <p:cNvPr id="7" name="TextBox 6">
            <a:extLst>
              <a:ext uri="{FF2B5EF4-FFF2-40B4-BE49-F238E27FC236}">
                <a16:creationId xmlns:a16="http://schemas.microsoft.com/office/drawing/2014/main" id="{D233C0F4-C680-48CE-A1CA-C8AF074E929A}"/>
              </a:ext>
            </a:extLst>
          </p:cNvPr>
          <p:cNvSpPr txBox="1"/>
          <p:nvPr/>
        </p:nvSpPr>
        <p:spPr>
          <a:xfrm>
            <a:off x="354715" y="1424709"/>
            <a:ext cx="8434570" cy="1200329"/>
          </a:xfrm>
          <a:prstGeom prst="rect">
            <a:avLst/>
          </a:prstGeom>
          <a:solidFill>
            <a:schemeClr val="tx1"/>
          </a:solidFill>
        </p:spPr>
        <p:txBody>
          <a:bodyPr wrap="square" rtlCol="0">
            <a:spAutoFit/>
          </a:bodyPr>
          <a:lstStyle/>
          <a:p>
            <a:pPr algn="ctr"/>
            <a:r>
              <a:rPr lang="en-US" sz="2400" b="1" baseline="30000" dirty="0">
                <a:solidFill>
                  <a:srgbClr val="FFFFFF"/>
                </a:solidFill>
              </a:rPr>
              <a:t>23 </a:t>
            </a:r>
            <a:r>
              <a:rPr lang="en-US" sz="2400" b="1" dirty="0">
                <a:solidFill>
                  <a:srgbClr val="FFFFFF"/>
                </a:solidFill>
              </a:rPr>
              <a:t>But he who doubts is condemned if he eats, because </a:t>
            </a:r>
            <a:r>
              <a:rPr lang="en-US" sz="2400" b="1" i="1" dirty="0">
                <a:solidFill>
                  <a:srgbClr val="FFFFFF"/>
                </a:solidFill>
              </a:rPr>
              <a:t>he does</a:t>
            </a:r>
            <a:r>
              <a:rPr lang="en-US" sz="2400" b="1" dirty="0">
                <a:solidFill>
                  <a:srgbClr val="FFFFFF"/>
                </a:solidFill>
              </a:rPr>
              <a:t> not </a:t>
            </a:r>
            <a:r>
              <a:rPr lang="en-US" sz="2400" b="1" i="1" dirty="0">
                <a:solidFill>
                  <a:srgbClr val="FFFFFF"/>
                </a:solidFill>
              </a:rPr>
              <a:t>eat</a:t>
            </a:r>
            <a:r>
              <a:rPr lang="en-US" sz="2400" b="1" dirty="0">
                <a:solidFill>
                  <a:srgbClr val="FFFFFF"/>
                </a:solidFill>
              </a:rPr>
              <a:t> from faith; for whatever </a:t>
            </a:r>
            <a:r>
              <a:rPr lang="en-US" sz="2400" b="1" i="1" dirty="0">
                <a:solidFill>
                  <a:srgbClr val="FFFFFF"/>
                </a:solidFill>
              </a:rPr>
              <a:t>is</a:t>
            </a:r>
            <a:r>
              <a:rPr lang="en-US" sz="2400" b="1" dirty="0">
                <a:solidFill>
                  <a:srgbClr val="FFFFFF"/>
                </a:solidFill>
              </a:rPr>
              <a:t> not from faith is sin.</a:t>
            </a:r>
          </a:p>
        </p:txBody>
      </p:sp>
    </p:spTree>
    <p:extLst>
      <p:ext uri="{BB962C8B-B14F-4D97-AF65-F5344CB8AC3E}">
        <p14:creationId xmlns:p14="http://schemas.microsoft.com/office/powerpoint/2010/main" val="32007818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319D-DC6C-4775-AE5C-FC43A719DB80}"/>
              </a:ext>
            </a:extLst>
          </p:cNvPr>
          <p:cNvSpPr>
            <a:spLocks noGrp="1"/>
          </p:cNvSpPr>
          <p:nvPr>
            <p:ph type="title"/>
          </p:nvPr>
        </p:nvSpPr>
        <p:spPr>
          <a:xfrm>
            <a:off x="0" y="0"/>
            <a:ext cx="2526792" cy="609600"/>
          </a:xfrm>
        </p:spPr>
        <p:txBody>
          <a:bodyPr/>
          <a:lstStyle/>
          <a:p>
            <a:r>
              <a:rPr lang="en-US" dirty="0"/>
              <a:t>Principles</a:t>
            </a:r>
          </a:p>
        </p:txBody>
      </p:sp>
      <p:sp>
        <p:nvSpPr>
          <p:cNvPr id="3" name="Content Placeholder 2">
            <a:extLst>
              <a:ext uri="{FF2B5EF4-FFF2-40B4-BE49-F238E27FC236}">
                <a16:creationId xmlns:a16="http://schemas.microsoft.com/office/drawing/2014/main" id="{86F67AD9-54FF-4136-BB15-E93B573B2BD2}"/>
              </a:ext>
            </a:extLst>
          </p:cNvPr>
          <p:cNvSpPr>
            <a:spLocks noGrp="1"/>
          </p:cNvSpPr>
          <p:nvPr>
            <p:ph idx="1"/>
          </p:nvPr>
        </p:nvSpPr>
        <p:spPr>
          <a:xfrm>
            <a:off x="129309" y="609600"/>
            <a:ext cx="8804379" cy="5638800"/>
          </a:xfrm>
        </p:spPr>
        <p:txBody>
          <a:bodyPr>
            <a:normAutofit/>
          </a:bodyPr>
          <a:lstStyle/>
          <a:p>
            <a:r>
              <a:rPr lang="en-US" b="1" u="sng" dirty="0">
                <a:solidFill>
                  <a:srgbClr val="7030A0"/>
                </a:solidFill>
              </a:rPr>
              <a:t>Principle 7 </a:t>
            </a:r>
            <a:r>
              <a:rPr lang="en-US" dirty="0"/>
              <a:t>– </a:t>
            </a:r>
            <a:r>
              <a:rPr lang="en-US" b="1" dirty="0">
                <a:solidFill>
                  <a:srgbClr val="C00000"/>
                </a:solidFill>
              </a:rPr>
              <a:t>No “outside influences” when we determine what God wants us to do.</a:t>
            </a:r>
          </a:p>
          <a:p>
            <a:r>
              <a:rPr lang="en-US" sz="2800" dirty="0"/>
              <a:t>Principle 6 is </a:t>
            </a:r>
            <a:r>
              <a:rPr lang="en-US" sz="2800" b="1" dirty="0">
                <a:solidFill>
                  <a:srgbClr val="7030A0"/>
                </a:solidFill>
              </a:rPr>
              <a:t>VERY</a:t>
            </a:r>
            <a:r>
              <a:rPr lang="en-US" sz="2800" dirty="0"/>
              <a:t> hard in my mind, and to me </a:t>
            </a:r>
            <a:r>
              <a:rPr lang="en-US" sz="2800" b="1" dirty="0">
                <a:solidFill>
                  <a:srgbClr val="7030A0"/>
                </a:solidFill>
              </a:rPr>
              <a:t>THIS</a:t>
            </a:r>
            <a:r>
              <a:rPr lang="en-US" sz="2800" dirty="0"/>
              <a:t> principle is just as hard to apply, maybe even harder to apply to my studies of God’s word at times.</a:t>
            </a:r>
          </a:p>
          <a:p>
            <a:r>
              <a:rPr lang="en-US" sz="2800" b="1" u="sng" dirty="0"/>
              <a:t>Luke 9:23-25</a:t>
            </a:r>
          </a:p>
        </p:txBody>
      </p:sp>
      <p:sp>
        <p:nvSpPr>
          <p:cNvPr id="4" name="Date Placeholder 3">
            <a:extLst>
              <a:ext uri="{FF2B5EF4-FFF2-40B4-BE49-F238E27FC236}">
                <a16:creationId xmlns:a16="http://schemas.microsoft.com/office/drawing/2014/main" id="{EE022A81-D3D4-4FAA-B60D-9FFD403EFAE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494DDB3-743B-4EB1-8490-031C28427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55DB1B-9226-48E4-8300-C051F17A65F8}"/>
              </a:ext>
            </a:extLst>
          </p:cNvPr>
          <p:cNvSpPr>
            <a:spLocks noGrp="1"/>
          </p:cNvSpPr>
          <p:nvPr>
            <p:ph type="sldNum" sz="quarter" idx="12"/>
          </p:nvPr>
        </p:nvSpPr>
        <p:spPr/>
        <p:txBody>
          <a:bodyPr/>
          <a:lstStyle/>
          <a:p>
            <a:fld id="{F1FDF2F7-5BB0-4658-AE2F-D36D0C44FDA8}" type="slidenum">
              <a:rPr lang="en-US" smtClean="0"/>
              <a:t>22</a:t>
            </a:fld>
            <a:endParaRPr lang="en-US"/>
          </a:p>
        </p:txBody>
      </p:sp>
      <p:sp>
        <p:nvSpPr>
          <p:cNvPr id="7" name="TextBox 6">
            <a:extLst>
              <a:ext uri="{FF2B5EF4-FFF2-40B4-BE49-F238E27FC236}">
                <a16:creationId xmlns:a16="http://schemas.microsoft.com/office/drawing/2014/main" id="{B28932D9-6988-4DB3-9068-B569EFA79541}"/>
              </a:ext>
            </a:extLst>
          </p:cNvPr>
          <p:cNvSpPr txBox="1"/>
          <p:nvPr/>
        </p:nvSpPr>
        <p:spPr>
          <a:xfrm>
            <a:off x="129308" y="3711015"/>
            <a:ext cx="8804379" cy="2308324"/>
          </a:xfrm>
          <a:prstGeom prst="rect">
            <a:avLst/>
          </a:prstGeom>
          <a:solidFill>
            <a:schemeClr val="tx1"/>
          </a:solidFill>
        </p:spPr>
        <p:txBody>
          <a:bodyPr wrap="square" rtlCol="0">
            <a:spAutoFit/>
          </a:bodyPr>
          <a:lstStyle/>
          <a:p>
            <a:pPr algn="ctr"/>
            <a:r>
              <a:rPr lang="en-US" sz="2400" b="1" baseline="30000" dirty="0">
                <a:solidFill>
                  <a:srgbClr val="FFFFFF"/>
                </a:solidFill>
              </a:rPr>
              <a:t>23 </a:t>
            </a:r>
            <a:r>
              <a:rPr lang="en-US" sz="2400" b="1" dirty="0">
                <a:solidFill>
                  <a:srgbClr val="FFFFFF"/>
                </a:solidFill>
              </a:rPr>
              <a:t>Then He said to </a:t>
            </a:r>
            <a:r>
              <a:rPr lang="en-US" sz="2400" b="1" i="1" dirty="0">
                <a:solidFill>
                  <a:srgbClr val="FFFFFF"/>
                </a:solidFill>
              </a:rPr>
              <a:t>them</a:t>
            </a:r>
            <a:r>
              <a:rPr lang="en-US" sz="2400" b="1" dirty="0">
                <a:solidFill>
                  <a:srgbClr val="FFFFFF"/>
                </a:solidFill>
              </a:rPr>
              <a:t> all, “If anyone desires to come after </a:t>
            </a:r>
          </a:p>
          <a:p>
            <a:pPr algn="ctr"/>
            <a:r>
              <a:rPr lang="en-US" sz="2400" b="1" dirty="0">
                <a:solidFill>
                  <a:srgbClr val="FFFFFF"/>
                </a:solidFill>
              </a:rPr>
              <a:t>Me, let him deny himself, and take up his cross daily, and </a:t>
            </a:r>
          </a:p>
          <a:p>
            <a:pPr algn="ctr"/>
            <a:r>
              <a:rPr lang="en-US" sz="2400" b="1" dirty="0">
                <a:solidFill>
                  <a:srgbClr val="FFFFFF"/>
                </a:solidFill>
              </a:rPr>
              <a:t>follow Me. </a:t>
            </a:r>
            <a:r>
              <a:rPr lang="en-US" sz="2400" b="1" baseline="30000" dirty="0">
                <a:solidFill>
                  <a:srgbClr val="FFFFFF"/>
                </a:solidFill>
              </a:rPr>
              <a:t>24 </a:t>
            </a:r>
            <a:r>
              <a:rPr lang="en-US" sz="2400" b="1" dirty="0">
                <a:solidFill>
                  <a:srgbClr val="FFFFFF"/>
                </a:solidFill>
              </a:rPr>
              <a:t>For whoever desires to save his life will lose it, </a:t>
            </a:r>
          </a:p>
          <a:p>
            <a:pPr algn="ctr"/>
            <a:r>
              <a:rPr lang="en-US" sz="2400" b="1" dirty="0">
                <a:solidFill>
                  <a:srgbClr val="FFFFFF"/>
                </a:solidFill>
              </a:rPr>
              <a:t>but whoever loses his life for My sake will save it. </a:t>
            </a:r>
            <a:r>
              <a:rPr lang="en-US" sz="2400" b="1" baseline="30000" dirty="0">
                <a:solidFill>
                  <a:srgbClr val="FFFFFF"/>
                </a:solidFill>
              </a:rPr>
              <a:t>25 </a:t>
            </a:r>
            <a:r>
              <a:rPr lang="en-US" sz="2400" b="1" dirty="0">
                <a:solidFill>
                  <a:srgbClr val="FFFFFF"/>
                </a:solidFill>
              </a:rPr>
              <a:t>For what profit is it to a man if he gains the whole world, and is himself destroyed or lost?</a:t>
            </a:r>
          </a:p>
        </p:txBody>
      </p:sp>
    </p:spTree>
    <p:extLst>
      <p:ext uri="{BB962C8B-B14F-4D97-AF65-F5344CB8AC3E}">
        <p14:creationId xmlns:p14="http://schemas.microsoft.com/office/powerpoint/2010/main" val="30871905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064B-80A8-4B89-A2C1-E7F7B9CF6491}"/>
              </a:ext>
            </a:extLst>
          </p:cNvPr>
          <p:cNvSpPr>
            <a:spLocks noGrp="1"/>
          </p:cNvSpPr>
          <p:nvPr>
            <p:ph type="title"/>
          </p:nvPr>
        </p:nvSpPr>
        <p:spPr>
          <a:xfrm>
            <a:off x="0" y="0"/>
            <a:ext cx="2755392" cy="609600"/>
          </a:xfrm>
        </p:spPr>
        <p:txBody>
          <a:bodyPr/>
          <a:lstStyle/>
          <a:p>
            <a:r>
              <a:rPr lang="en-US" dirty="0"/>
              <a:t>Principles</a:t>
            </a:r>
          </a:p>
        </p:txBody>
      </p:sp>
      <p:sp>
        <p:nvSpPr>
          <p:cNvPr id="3" name="Content Placeholder 2">
            <a:extLst>
              <a:ext uri="{FF2B5EF4-FFF2-40B4-BE49-F238E27FC236}">
                <a16:creationId xmlns:a16="http://schemas.microsoft.com/office/drawing/2014/main" id="{6BE913C9-D648-497D-A63F-C068DB947B4F}"/>
              </a:ext>
            </a:extLst>
          </p:cNvPr>
          <p:cNvSpPr>
            <a:spLocks noGrp="1"/>
          </p:cNvSpPr>
          <p:nvPr>
            <p:ph idx="1"/>
          </p:nvPr>
        </p:nvSpPr>
        <p:spPr>
          <a:xfrm>
            <a:off x="254185" y="609600"/>
            <a:ext cx="8679503" cy="5638800"/>
          </a:xfrm>
        </p:spPr>
        <p:txBody>
          <a:bodyPr>
            <a:normAutofit/>
          </a:bodyPr>
          <a:lstStyle/>
          <a:p>
            <a:r>
              <a:rPr lang="en-US" sz="2800" dirty="0"/>
              <a:t>Luke 14:26-35</a:t>
            </a:r>
          </a:p>
        </p:txBody>
      </p:sp>
      <p:sp>
        <p:nvSpPr>
          <p:cNvPr id="4" name="Date Placeholder 3">
            <a:extLst>
              <a:ext uri="{FF2B5EF4-FFF2-40B4-BE49-F238E27FC236}">
                <a16:creationId xmlns:a16="http://schemas.microsoft.com/office/drawing/2014/main" id="{A70DDF77-637B-4ED4-92A9-226E5A33019D}"/>
              </a:ext>
            </a:extLst>
          </p:cNvPr>
          <p:cNvSpPr>
            <a:spLocks noGrp="1"/>
          </p:cNvSpPr>
          <p:nvPr>
            <p:ph type="dt" sz="half" idx="10"/>
          </p:nvPr>
        </p:nvSpPr>
        <p:spPr/>
        <p:txBody>
          <a:bodyPr/>
          <a:lstStyle/>
          <a:p>
            <a:fld id="{EA029D48-BAF3-4440-94C1-3E0B408F7F9B}" type="datetime1">
              <a:rPr lang="en-US" smtClean="0"/>
              <a:t>1/3/2024</a:t>
            </a:fld>
            <a:endParaRPr lang="en-US"/>
          </a:p>
        </p:txBody>
      </p:sp>
      <p:sp>
        <p:nvSpPr>
          <p:cNvPr id="5" name="Footer Placeholder 4">
            <a:extLst>
              <a:ext uri="{FF2B5EF4-FFF2-40B4-BE49-F238E27FC236}">
                <a16:creationId xmlns:a16="http://schemas.microsoft.com/office/drawing/2014/main" id="{21D8BABD-5FBC-4C6E-8A07-988A49B567C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649CB42-FBDB-4D3C-ACDC-11384E38CAD0}"/>
              </a:ext>
            </a:extLst>
          </p:cNvPr>
          <p:cNvSpPr>
            <a:spLocks noGrp="1"/>
          </p:cNvSpPr>
          <p:nvPr>
            <p:ph type="sldNum" sz="quarter" idx="12"/>
          </p:nvPr>
        </p:nvSpPr>
        <p:spPr/>
        <p:txBody>
          <a:bodyPr/>
          <a:lstStyle/>
          <a:p>
            <a:fld id="{F1FDF2F7-5BB0-4658-AE2F-D36D0C44FDA8}" type="slidenum">
              <a:rPr lang="en-US" smtClean="0"/>
              <a:t>23</a:t>
            </a:fld>
            <a:endParaRPr lang="en-US"/>
          </a:p>
        </p:txBody>
      </p:sp>
      <p:sp>
        <p:nvSpPr>
          <p:cNvPr id="7" name="TextBox 6">
            <a:extLst>
              <a:ext uri="{FF2B5EF4-FFF2-40B4-BE49-F238E27FC236}">
                <a16:creationId xmlns:a16="http://schemas.microsoft.com/office/drawing/2014/main" id="{51EDF074-FF64-48BC-9CD8-3AF4F142C78C}"/>
              </a:ext>
            </a:extLst>
          </p:cNvPr>
          <p:cNvSpPr txBox="1"/>
          <p:nvPr/>
        </p:nvSpPr>
        <p:spPr>
          <a:xfrm>
            <a:off x="254185" y="1219493"/>
            <a:ext cx="8268669" cy="5509200"/>
          </a:xfrm>
          <a:prstGeom prst="rect">
            <a:avLst/>
          </a:prstGeom>
          <a:solidFill>
            <a:schemeClr val="tx1"/>
          </a:solidFill>
        </p:spPr>
        <p:txBody>
          <a:bodyPr wrap="square" rtlCol="0">
            <a:spAutoFit/>
          </a:bodyPr>
          <a:lstStyle/>
          <a:p>
            <a:pPr algn="ctr"/>
            <a:r>
              <a:rPr lang="en-US" sz="2200" dirty="0">
                <a:solidFill>
                  <a:srgbClr val="FFFFFF"/>
                </a:solidFill>
              </a:rPr>
              <a:t> </a:t>
            </a:r>
            <a:r>
              <a:rPr lang="en-US" sz="2200" b="1" baseline="30000" dirty="0">
                <a:solidFill>
                  <a:srgbClr val="FFFFFF"/>
                </a:solidFill>
              </a:rPr>
              <a:t>26 </a:t>
            </a:r>
            <a:r>
              <a:rPr lang="en-US" sz="2200" dirty="0">
                <a:solidFill>
                  <a:srgbClr val="FFFFFF"/>
                </a:solidFill>
              </a:rPr>
              <a:t>“If anyone comes to Me and does not hate his father and </a:t>
            </a:r>
          </a:p>
          <a:p>
            <a:pPr algn="ctr"/>
            <a:r>
              <a:rPr lang="en-US" sz="2200" dirty="0">
                <a:solidFill>
                  <a:srgbClr val="FFFFFF"/>
                </a:solidFill>
              </a:rPr>
              <a:t>mother, wife and children, brothers and sisters, yes, and his </a:t>
            </a:r>
          </a:p>
          <a:p>
            <a:pPr algn="ctr"/>
            <a:r>
              <a:rPr lang="en-US" sz="2200" dirty="0">
                <a:solidFill>
                  <a:srgbClr val="FFFFFF"/>
                </a:solidFill>
              </a:rPr>
              <a:t>own life also, he cannot be My disciple. </a:t>
            </a:r>
            <a:r>
              <a:rPr lang="en-US" sz="2200" b="1" baseline="30000" dirty="0">
                <a:solidFill>
                  <a:srgbClr val="FFFFFF"/>
                </a:solidFill>
              </a:rPr>
              <a:t>27 </a:t>
            </a:r>
            <a:r>
              <a:rPr lang="en-US" sz="2200" dirty="0">
                <a:solidFill>
                  <a:srgbClr val="FFFFFF"/>
                </a:solidFill>
              </a:rPr>
              <a:t>And whoever does </a:t>
            </a:r>
          </a:p>
          <a:p>
            <a:pPr algn="ctr"/>
            <a:r>
              <a:rPr lang="en-US" sz="2200" dirty="0">
                <a:solidFill>
                  <a:srgbClr val="FFFFFF"/>
                </a:solidFill>
              </a:rPr>
              <a:t>not bear his cross and come after Me cannot be My disciple. </a:t>
            </a:r>
          </a:p>
          <a:p>
            <a:pPr algn="ctr"/>
            <a:r>
              <a:rPr lang="en-US" sz="2200" b="1" baseline="30000" dirty="0">
                <a:solidFill>
                  <a:srgbClr val="FFFFFF"/>
                </a:solidFill>
              </a:rPr>
              <a:t>28 </a:t>
            </a:r>
            <a:r>
              <a:rPr lang="en-US" sz="2200" dirty="0">
                <a:solidFill>
                  <a:srgbClr val="FFFFFF"/>
                </a:solidFill>
              </a:rPr>
              <a:t>For which of you, intending to build a tower, does not sit </a:t>
            </a:r>
          </a:p>
          <a:p>
            <a:pPr algn="ctr"/>
            <a:r>
              <a:rPr lang="en-US" sz="2200" dirty="0">
                <a:solidFill>
                  <a:srgbClr val="FFFFFF"/>
                </a:solidFill>
              </a:rPr>
              <a:t>down first and count the cost, whether he has </a:t>
            </a:r>
            <a:r>
              <a:rPr lang="en-US" sz="2200" i="1" dirty="0">
                <a:solidFill>
                  <a:srgbClr val="FFFFFF"/>
                </a:solidFill>
              </a:rPr>
              <a:t>enough</a:t>
            </a:r>
            <a:r>
              <a:rPr lang="en-US" sz="2200" dirty="0">
                <a:solidFill>
                  <a:srgbClr val="FFFFFF"/>
                </a:solidFill>
              </a:rPr>
              <a:t> to</a:t>
            </a:r>
          </a:p>
          <a:p>
            <a:pPr algn="ctr"/>
            <a:r>
              <a:rPr lang="en-US" sz="2200" dirty="0">
                <a:solidFill>
                  <a:srgbClr val="FFFFFF"/>
                </a:solidFill>
              </a:rPr>
              <a:t> finish </a:t>
            </a:r>
            <a:r>
              <a:rPr lang="en-US" sz="2200" i="1" dirty="0">
                <a:solidFill>
                  <a:srgbClr val="FFFFFF"/>
                </a:solidFill>
              </a:rPr>
              <a:t>it</a:t>
            </a:r>
            <a:r>
              <a:rPr lang="en-US" sz="2200" dirty="0">
                <a:solidFill>
                  <a:srgbClr val="FFFFFF"/>
                </a:solidFill>
              </a:rPr>
              <a:t>— </a:t>
            </a:r>
            <a:r>
              <a:rPr lang="en-US" sz="2200" b="1" baseline="30000" dirty="0">
                <a:solidFill>
                  <a:srgbClr val="FFFFFF"/>
                </a:solidFill>
              </a:rPr>
              <a:t>29 </a:t>
            </a:r>
            <a:r>
              <a:rPr lang="en-US" sz="2200" dirty="0">
                <a:solidFill>
                  <a:srgbClr val="FFFFFF"/>
                </a:solidFill>
              </a:rPr>
              <a:t>lest, after he has laid the foundation, and is not </a:t>
            </a:r>
          </a:p>
          <a:p>
            <a:pPr algn="ctr"/>
            <a:r>
              <a:rPr lang="en-US" sz="2200" dirty="0">
                <a:solidFill>
                  <a:srgbClr val="FFFFFF"/>
                </a:solidFill>
              </a:rPr>
              <a:t>able to finish, all who see </a:t>
            </a:r>
            <a:r>
              <a:rPr lang="en-US" sz="2200" i="1" dirty="0">
                <a:solidFill>
                  <a:srgbClr val="FFFFFF"/>
                </a:solidFill>
              </a:rPr>
              <a:t>it</a:t>
            </a:r>
            <a:r>
              <a:rPr lang="en-US" sz="2200" dirty="0">
                <a:solidFill>
                  <a:srgbClr val="FFFFFF"/>
                </a:solidFill>
              </a:rPr>
              <a:t> begin to mock him, </a:t>
            </a:r>
            <a:r>
              <a:rPr lang="en-US" sz="2200" b="1" baseline="30000" dirty="0">
                <a:solidFill>
                  <a:srgbClr val="FFFFFF"/>
                </a:solidFill>
              </a:rPr>
              <a:t>30 </a:t>
            </a:r>
            <a:r>
              <a:rPr lang="en-US" sz="2200" dirty="0">
                <a:solidFill>
                  <a:srgbClr val="FFFFFF"/>
                </a:solidFill>
              </a:rPr>
              <a:t>saying, </a:t>
            </a:r>
          </a:p>
          <a:p>
            <a:pPr algn="ctr"/>
            <a:r>
              <a:rPr lang="en-US" sz="2200" dirty="0">
                <a:solidFill>
                  <a:srgbClr val="FFFFFF"/>
                </a:solidFill>
              </a:rPr>
              <a:t>‘This man began to build and was not able to finish’? </a:t>
            </a:r>
            <a:r>
              <a:rPr lang="en-US" sz="2200" b="1" baseline="30000" dirty="0">
                <a:solidFill>
                  <a:srgbClr val="FFFFFF"/>
                </a:solidFill>
              </a:rPr>
              <a:t>31 </a:t>
            </a:r>
            <a:r>
              <a:rPr lang="en-US" sz="2200" dirty="0">
                <a:solidFill>
                  <a:srgbClr val="FFFFFF"/>
                </a:solidFill>
              </a:rPr>
              <a:t>Or </a:t>
            </a:r>
          </a:p>
          <a:p>
            <a:pPr algn="ctr"/>
            <a:r>
              <a:rPr lang="en-US" sz="2200" dirty="0">
                <a:solidFill>
                  <a:srgbClr val="FFFFFF"/>
                </a:solidFill>
              </a:rPr>
              <a:t>what king, going to make war against another king, does not </a:t>
            </a:r>
          </a:p>
          <a:p>
            <a:pPr algn="ctr"/>
            <a:r>
              <a:rPr lang="en-US" sz="2200" dirty="0">
                <a:solidFill>
                  <a:srgbClr val="FFFFFF"/>
                </a:solidFill>
              </a:rPr>
              <a:t>sit down first and consider whether he is able with ten </a:t>
            </a:r>
          </a:p>
          <a:p>
            <a:pPr algn="ctr"/>
            <a:r>
              <a:rPr lang="en-US" sz="2200" dirty="0">
                <a:solidFill>
                  <a:srgbClr val="FFFFFF"/>
                </a:solidFill>
              </a:rPr>
              <a:t>thousand to meet him who comes against him with twenty </a:t>
            </a:r>
          </a:p>
          <a:p>
            <a:pPr algn="ctr"/>
            <a:r>
              <a:rPr lang="en-US" sz="2200" dirty="0">
                <a:solidFill>
                  <a:srgbClr val="FFFFFF"/>
                </a:solidFill>
              </a:rPr>
              <a:t>thousand? </a:t>
            </a:r>
            <a:r>
              <a:rPr lang="en-US" sz="2200" b="1" baseline="30000" dirty="0">
                <a:solidFill>
                  <a:srgbClr val="FFFFFF"/>
                </a:solidFill>
              </a:rPr>
              <a:t>32 </a:t>
            </a:r>
            <a:r>
              <a:rPr lang="en-US" sz="2200" dirty="0">
                <a:solidFill>
                  <a:srgbClr val="FFFFFF"/>
                </a:solidFill>
              </a:rPr>
              <a:t>Or else, while the other is still a great way off, </a:t>
            </a:r>
          </a:p>
          <a:p>
            <a:pPr algn="ctr"/>
            <a:r>
              <a:rPr lang="en-US" sz="2200" dirty="0">
                <a:solidFill>
                  <a:srgbClr val="FFFFFF"/>
                </a:solidFill>
              </a:rPr>
              <a:t>he sends a delegation and asks conditions of peace. </a:t>
            </a:r>
            <a:r>
              <a:rPr lang="en-US" sz="2200" b="1" baseline="30000" dirty="0">
                <a:solidFill>
                  <a:srgbClr val="FFFFFF"/>
                </a:solidFill>
              </a:rPr>
              <a:t>33 </a:t>
            </a:r>
            <a:r>
              <a:rPr lang="en-US" sz="2200" dirty="0">
                <a:solidFill>
                  <a:srgbClr val="FFFFFF"/>
                </a:solidFill>
              </a:rPr>
              <a:t>So</a:t>
            </a:r>
          </a:p>
          <a:p>
            <a:pPr algn="ctr"/>
            <a:r>
              <a:rPr lang="en-US" sz="2200" dirty="0">
                <a:solidFill>
                  <a:srgbClr val="FFFFFF"/>
                </a:solidFill>
              </a:rPr>
              <a:t> likewise, whoever of you does not forsake all that he has </a:t>
            </a:r>
          </a:p>
          <a:p>
            <a:pPr algn="ctr"/>
            <a:r>
              <a:rPr lang="en-US" sz="2200" dirty="0">
                <a:solidFill>
                  <a:srgbClr val="FFFFFF"/>
                </a:solidFill>
              </a:rPr>
              <a:t>cannot be My disciple.</a:t>
            </a:r>
          </a:p>
        </p:txBody>
      </p:sp>
    </p:spTree>
    <p:extLst>
      <p:ext uri="{BB962C8B-B14F-4D97-AF65-F5344CB8AC3E}">
        <p14:creationId xmlns:p14="http://schemas.microsoft.com/office/powerpoint/2010/main" val="414834082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B238-5C6B-4EB3-BCEC-9161E86F05CA}"/>
              </a:ext>
            </a:extLst>
          </p:cNvPr>
          <p:cNvSpPr>
            <a:spLocks noGrp="1"/>
          </p:cNvSpPr>
          <p:nvPr>
            <p:ph type="title"/>
          </p:nvPr>
        </p:nvSpPr>
        <p:spPr>
          <a:xfrm>
            <a:off x="23091" y="0"/>
            <a:ext cx="2526792" cy="617913"/>
          </a:xfrm>
        </p:spPr>
        <p:txBody>
          <a:bodyPr/>
          <a:lstStyle/>
          <a:p>
            <a:r>
              <a:rPr lang="en-US" dirty="0"/>
              <a:t>Principles</a:t>
            </a:r>
          </a:p>
        </p:txBody>
      </p:sp>
      <p:sp>
        <p:nvSpPr>
          <p:cNvPr id="3" name="Content Placeholder 2">
            <a:extLst>
              <a:ext uri="{FF2B5EF4-FFF2-40B4-BE49-F238E27FC236}">
                <a16:creationId xmlns:a16="http://schemas.microsoft.com/office/drawing/2014/main" id="{03E4B8CB-3870-4EED-9DA6-A1FA2F366209}"/>
              </a:ext>
            </a:extLst>
          </p:cNvPr>
          <p:cNvSpPr>
            <a:spLocks noGrp="1"/>
          </p:cNvSpPr>
          <p:nvPr>
            <p:ph idx="1"/>
          </p:nvPr>
        </p:nvSpPr>
        <p:spPr>
          <a:xfrm>
            <a:off x="286327" y="617913"/>
            <a:ext cx="8647361" cy="5687637"/>
          </a:xfrm>
        </p:spPr>
        <p:txBody>
          <a:bodyPr>
            <a:normAutofit/>
          </a:bodyPr>
          <a:lstStyle/>
          <a:p>
            <a:r>
              <a:rPr lang="en-US" sz="2800" dirty="0"/>
              <a:t>As we read and study God’s word, we cannot have any other motivation forming our conclusions of what God wants us to do.</a:t>
            </a:r>
          </a:p>
          <a:p>
            <a:r>
              <a:rPr lang="en-US" sz="2800" dirty="0"/>
              <a:t>We don’t study and allow a fear of loss of our lives to enter into our determining what God wants from us.</a:t>
            </a:r>
          </a:p>
          <a:p>
            <a:r>
              <a:rPr lang="en-US" sz="2800" dirty="0"/>
              <a:t>We don’t study and allow the fear of loss of our loved one’s lives to enter into our understanding of God’s word and forming our personal convictions.</a:t>
            </a:r>
          </a:p>
          <a:p>
            <a:r>
              <a:rPr lang="en-US" sz="2800" dirty="0"/>
              <a:t>How many over the years have done this on subjects on: fellowship, worship, application of passages, etc.</a:t>
            </a:r>
          </a:p>
        </p:txBody>
      </p:sp>
      <p:sp>
        <p:nvSpPr>
          <p:cNvPr id="4" name="Date Placeholder 3">
            <a:extLst>
              <a:ext uri="{FF2B5EF4-FFF2-40B4-BE49-F238E27FC236}">
                <a16:creationId xmlns:a16="http://schemas.microsoft.com/office/drawing/2014/main" id="{14A3FC0F-3957-4B2A-B9E3-6ACF86D6D3D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F811EF7-D200-4D0D-A406-51E170CB5F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AE85D3-E4D5-494E-9504-D66B311ED4C5}"/>
              </a:ext>
            </a:extLst>
          </p:cNvPr>
          <p:cNvSpPr>
            <a:spLocks noGrp="1"/>
          </p:cNvSpPr>
          <p:nvPr>
            <p:ph type="sldNum" sz="quarter" idx="12"/>
          </p:nvPr>
        </p:nvSpPr>
        <p:spPr/>
        <p:txBody>
          <a:bodyPr/>
          <a:lstStyle/>
          <a:p>
            <a:fld id="{F1FDF2F7-5BB0-4658-AE2F-D36D0C44FDA8}" type="slidenum">
              <a:rPr lang="en-US" smtClean="0"/>
              <a:t>24</a:t>
            </a:fld>
            <a:endParaRPr lang="en-US"/>
          </a:p>
        </p:txBody>
      </p:sp>
    </p:spTree>
    <p:extLst>
      <p:ext uri="{BB962C8B-B14F-4D97-AF65-F5344CB8AC3E}">
        <p14:creationId xmlns:p14="http://schemas.microsoft.com/office/powerpoint/2010/main" val="22673274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E770-2E87-4692-9848-8E4CAFFFE878}"/>
              </a:ext>
            </a:extLst>
          </p:cNvPr>
          <p:cNvSpPr>
            <a:spLocks noGrp="1"/>
          </p:cNvSpPr>
          <p:nvPr>
            <p:ph type="title"/>
          </p:nvPr>
        </p:nvSpPr>
        <p:spPr>
          <a:xfrm>
            <a:off x="0" y="7057"/>
            <a:ext cx="2755392" cy="544945"/>
          </a:xfrm>
        </p:spPr>
        <p:txBody>
          <a:bodyPr/>
          <a:lstStyle/>
          <a:p>
            <a:r>
              <a:rPr lang="en-US" dirty="0"/>
              <a:t>Principles</a:t>
            </a:r>
          </a:p>
        </p:txBody>
      </p:sp>
      <p:sp>
        <p:nvSpPr>
          <p:cNvPr id="3" name="Content Placeholder 2">
            <a:extLst>
              <a:ext uri="{FF2B5EF4-FFF2-40B4-BE49-F238E27FC236}">
                <a16:creationId xmlns:a16="http://schemas.microsoft.com/office/drawing/2014/main" id="{750C61A8-353C-41D8-A56B-1A6322A24EB7}"/>
              </a:ext>
            </a:extLst>
          </p:cNvPr>
          <p:cNvSpPr>
            <a:spLocks noGrp="1"/>
          </p:cNvSpPr>
          <p:nvPr>
            <p:ph idx="1"/>
          </p:nvPr>
        </p:nvSpPr>
        <p:spPr>
          <a:xfrm>
            <a:off x="120073" y="552002"/>
            <a:ext cx="8813615" cy="6077398"/>
          </a:xfrm>
        </p:spPr>
        <p:txBody>
          <a:bodyPr>
            <a:normAutofit/>
          </a:bodyPr>
          <a:lstStyle/>
          <a:p>
            <a:r>
              <a:rPr lang="en-US" b="1" u="sng" dirty="0">
                <a:solidFill>
                  <a:srgbClr val="7030A0"/>
                </a:solidFill>
              </a:rPr>
              <a:t>Principle 8 </a:t>
            </a:r>
            <a:r>
              <a:rPr lang="en-US" dirty="0"/>
              <a:t>– </a:t>
            </a:r>
            <a:r>
              <a:rPr lang="en-US" b="1" dirty="0">
                <a:solidFill>
                  <a:srgbClr val="C00000"/>
                </a:solidFill>
              </a:rPr>
              <a:t>There is nothing wrong with studying and asking other’s their thinking on topics. </a:t>
            </a:r>
          </a:p>
          <a:p>
            <a:r>
              <a:rPr lang="en-US" sz="2800" b="1" u="sng" dirty="0"/>
              <a:t>Acts 15:1 </a:t>
            </a:r>
            <a:r>
              <a:rPr lang="en-US" sz="2800" dirty="0"/>
              <a:t>and then </a:t>
            </a:r>
            <a:r>
              <a:rPr lang="en-US" sz="2800" b="1" u="sng" dirty="0"/>
              <a:t>7a</a:t>
            </a:r>
          </a:p>
          <a:p>
            <a:endParaRPr lang="en-US" sz="2800" dirty="0"/>
          </a:p>
          <a:p>
            <a:endParaRPr lang="en-US" sz="2800" dirty="0"/>
          </a:p>
          <a:p>
            <a:endParaRPr lang="en-US" sz="2800" dirty="0"/>
          </a:p>
          <a:p>
            <a:endParaRPr lang="en-US" sz="2800" dirty="0"/>
          </a:p>
          <a:p>
            <a:r>
              <a:rPr lang="en-US" sz="2800" dirty="0"/>
              <a:t>A question had arisen and what did the disciples and apostles do to come to a conclusion?</a:t>
            </a:r>
          </a:p>
        </p:txBody>
      </p:sp>
      <p:sp>
        <p:nvSpPr>
          <p:cNvPr id="4" name="Date Placeholder 3">
            <a:extLst>
              <a:ext uri="{FF2B5EF4-FFF2-40B4-BE49-F238E27FC236}">
                <a16:creationId xmlns:a16="http://schemas.microsoft.com/office/drawing/2014/main" id="{62622369-BD0E-485A-8909-8F9B7768813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063A10D-39C4-4868-B4CA-89388FFFE0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701D99-B372-47BB-B821-671C26D3C6DA}"/>
              </a:ext>
            </a:extLst>
          </p:cNvPr>
          <p:cNvSpPr>
            <a:spLocks noGrp="1"/>
          </p:cNvSpPr>
          <p:nvPr>
            <p:ph type="sldNum" sz="quarter" idx="12"/>
          </p:nvPr>
        </p:nvSpPr>
        <p:spPr/>
        <p:txBody>
          <a:bodyPr/>
          <a:lstStyle/>
          <a:p>
            <a:fld id="{F1FDF2F7-5BB0-4658-AE2F-D36D0C44FDA8}" type="slidenum">
              <a:rPr lang="en-US" smtClean="0"/>
              <a:t>25</a:t>
            </a:fld>
            <a:endParaRPr lang="en-US"/>
          </a:p>
        </p:txBody>
      </p:sp>
      <p:sp>
        <p:nvSpPr>
          <p:cNvPr id="7" name="TextBox 6">
            <a:extLst>
              <a:ext uri="{FF2B5EF4-FFF2-40B4-BE49-F238E27FC236}">
                <a16:creationId xmlns:a16="http://schemas.microsoft.com/office/drawing/2014/main" id="{9F5BD604-CD17-44C9-8CCC-B05801D7FAB7}"/>
              </a:ext>
            </a:extLst>
          </p:cNvPr>
          <p:cNvSpPr txBox="1"/>
          <p:nvPr/>
        </p:nvSpPr>
        <p:spPr>
          <a:xfrm>
            <a:off x="457200" y="1979670"/>
            <a:ext cx="8350961" cy="1938992"/>
          </a:xfrm>
          <a:prstGeom prst="rect">
            <a:avLst/>
          </a:prstGeom>
          <a:solidFill>
            <a:schemeClr val="tx1"/>
          </a:solidFill>
        </p:spPr>
        <p:txBody>
          <a:bodyPr wrap="square" rtlCol="0">
            <a:spAutoFit/>
          </a:bodyPr>
          <a:lstStyle/>
          <a:p>
            <a:pPr algn="ctr"/>
            <a:r>
              <a:rPr lang="en-US" sz="2400" b="1" dirty="0">
                <a:solidFill>
                  <a:srgbClr val="FFFFFF"/>
                </a:solidFill>
              </a:rPr>
              <a:t>And certain </a:t>
            </a:r>
            <a:r>
              <a:rPr lang="en-US" sz="2400" b="1" i="1" dirty="0">
                <a:solidFill>
                  <a:srgbClr val="FFFFFF"/>
                </a:solidFill>
              </a:rPr>
              <a:t>men</a:t>
            </a:r>
            <a:r>
              <a:rPr lang="en-US" sz="2400" b="1" dirty="0">
                <a:solidFill>
                  <a:srgbClr val="FFFFFF"/>
                </a:solidFill>
              </a:rPr>
              <a:t> came down from Judea and taught the </a:t>
            </a:r>
          </a:p>
          <a:p>
            <a:pPr algn="ctr"/>
            <a:r>
              <a:rPr lang="en-US" sz="2400" b="1" dirty="0">
                <a:solidFill>
                  <a:srgbClr val="FFFFFF"/>
                </a:solidFill>
              </a:rPr>
              <a:t>brethren, “Unless you are circumcised according to the </a:t>
            </a:r>
          </a:p>
          <a:p>
            <a:pPr algn="ctr"/>
            <a:r>
              <a:rPr lang="en-US" sz="2400" b="1" dirty="0">
                <a:solidFill>
                  <a:srgbClr val="FFFFFF"/>
                </a:solidFill>
              </a:rPr>
              <a:t>custom of Moses, you cannot be saved.” . . . </a:t>
            </a:r>
            <a:r>
              <a:rPr lang="en-US" sz="2400" b="1" baseline="30000" dirty="0">
                <a:solidFill>
                  <a:srgbClr val="FFFFFF"/>
                </a:solidFill>
              </a:rPr>
              <a:t>6 </a:t>
            </a:r>
            <a:r>
              <a:rPr lang="en-US" sz="2400" b="1" dirty="0">
                <a:solidFill>
                  <a:srgbClr val="FFFFFF"/>
                </a:solidFill>
              </a:rPr>
              <a:t>Now the </a:t>
            </a:r>
          </a:p>
          <a:p>
            <a:pPr algn="ctr"/>
            <a:r>
              <a:rPr lang="en-US" sz="2400" b="1" dirty="0">
                <a:solidFill>
                  <a:srgbClr val="FFFFFF"/>
                </a:solidFill>
              </a:rPr>
              <a:t>apostles and elders came together to consider this matter. </a:t>
            </a:r>
            <a:r>
              <a:rPr lang="en-US" sz="2400" b="1" baseline="30000" dirty="0">
                <a:solidFill>
                  <a:srgbClr val="FFFFFF"/>
                </a:solidFill>
              </a:rPr>
              <a:t>7 </a:t>
            </a:r>
            <a:r>
              <a:rPr lang="en-US" sz="2400" b="1" dirty="0">
                <a:solidFill>
                  <a:srgbClr val="FFFFFF"/>
                </a:solidFill>
              </a:rPr>
              <a:t>And when there had been much dispute, . . ..”</a:t>
            </a:r>
          </a:p>
        </p:txBody>
      </p:sp>
    </p:spTree>
    <p:extLst>
      <p:ext uri="{BB962C8B-B14F-4D97-AF65-F5344CB8AC3E}">
        <p14:creationId xmlns:p14="http://schemas.microsoft.com/office/powerpoint/2010/main" val="33444602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fill="hold"/>
                                        <p:tgtEl>
                                          <p:spTgt spid="7"/>
                                        </p:tgtEl>
                                        <p:attrNameLst>
                                          <p:attrName>ppt_x</p:attrName>
                                        </p:attrNameLst>
                                      </p:cBhvr>
                                      <p:tavLst>
                                        <p:tav tm="0">
                                          <p:val>
                                            <p:strVal val="0-#ppt_w/2"/>
                                          </p:val>
                                        </p:tav>
                                        <p:tav tm="100000">
                                          <p:val>
                                            <p:strVal val="#ppt_x"/>
                                          </p:val>
                                        </p:tav>
                                      </p:tavLst>
                                    </p:anim>
                                    <p:anim calcmode="lin" valueType="num">
                                      <p:cBhvr additive="base">
                                        <p:cTn id="17"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8DEE3-CC9B-4953-B5B7-D4C414D66D8F}"/>
              </a:ext>
            </a:extLst>
          </p:cNvPr>
          <p:cNvSpPr>
            <a:spLocks noGrp="1"/>
          </p:cNvSpPr>
          <p:nvPr>
            <p:ph type="title"/>
          </p:nvPr>
        </p:nvSpPr>
        <p:spPr>
          <a:xfrm>
            <a:off x="0" y="0"/>
            <a:ext cx="2450592" cy="683491"/>
          </a:xfrm>
        </p:spPr>
        <p:txBody>
          <a:bodyPr/>
          <a:lstStyle/>
          <a:p>
            <a:r>
              <a:rPr lang="en-US" dirty="0"/>
              <a:t>Principles</a:t>
            </a:r>
          </a:p>
        </p:txBody>
      </p:sp>
      <p:sp>
        <p:nvSpPr>
          <p:cNvPr id="3" name="Content Placeholder 2">
            <a:extLst>
              <a:ext uri="{FF2B5EF4-FFF2-40B4-BE49-F238E27FC236}">
                <a16:creationId xmlns:a16="http://schemas.microsoft.com/office/drawing/2014/main" id="{7ABC21E5-1D0F-46E3-B4CE-177135E8C2B6}"/>
              </a:ext>
            </a:extLst>
          </p:cNvPr>
          <p:cNvSpPr>
            <a:spLocks noGrp="1"/>
          </p:cNvSpPr>
          <p:nvPr>
            <p:ph idx="1"/>
          </p:nvPr>
        </p:nvSpPr>
        <p:spPr>
          <a:xfrm>
            <a:off x="174428" y="683491"/>
            <a:ext cx="8795143" cy="5334000"/>
          </a:xfrm>
        </p:spPr>
        <p:txBody>
          <a:bodyPr>
            <a:normAutofit/>
          </a:bodyPr>
          <a:lstStyle/>
          <a:p>
            <a:r>
              <a:rPr lang="en-US" sz="2800" dirty="0"/>
              <a:t>They listened to others use of commands, examples and necessary conclusions!</a:t>
            </a:r>
          </a:p>
          <a:p>
            <a:r>
              <a:rPr lang="en-US" sz="2800" dirty="0"/>
              <a:t>Can we use commentaries? Yes</a:t>
            </a:r>
          </a:p>
          <a:p>
            <a:r>
              <a:rPr lang="en-US" sz="2800" dirty="0"/>
              <a:t>Can we talk to others and hear what they think </a:t>
            </a:r>
            <a:r>
              <a:rPr lang="en-US" sz="2800" b="1" dirty="0">
                <a:solidFill>
                  <a:srgbClr val="7030A0"/>
                </a:solidFill>
              </a:rPr>
              <a:t>AND</a:t>
            </a:r>
            <a:r>
              <a:rPr lang="en-US" sz="2800" dirty="0"/>
              <a:t> why and listen to their use of passages?  Yes, they may have used passages to form their personal conclusions that we have not thought of.</a:t>
            </a:r>
          </a:p>
          <a:p>
            <a:r>
              <a:rPr lang="en-US" sz="2800" dirty="0"/>
              <a:t>Or we may even listen to those who may have a different view from us on subjects with the idea of hearing what Scriptures they use to form their conclusions.</a:t>
            </a:r>
          </a:p>
        </p:txBody>
      </p:sp>
      <p:sp>
        <p:nvSpPr>
          <p:cNvPr id="4" name="Date Placeholder 3">
            <a:extLst>
              <a:ext uri="{FF2B5EF4-FFF2-40B4-BE49-F238E27FC236}">
                <a16:creationId xmlns:a16="http://schemas.microsoft.com/office/drawing/2014/main" id="{254CF387-0953-4668-AAE4-2FC8D21F180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087DF6D-AC24-4995-BA3B-E1220F4AB4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5D638A-38D7-4E53-86CE-3AEFD14C7AFD}"/>
              </a:ext>
            </a:extLst>
          </p:cNvPr>
          <p:cNvSpPr>
            <a:spLocks noGrp="1"/>
          </p:cNvSpPr>
          <p:nvPr>
            <p:ph type="sldNum" sz="quarter" idx="12"/>
          </p:nvPr>
        </p:nvSpPr>
        <p:spPr/>
        <p:txBody>
          <a:bodyPr/>
          <a:lstStyle/>
          <a:p>
            <a:fld id="{F1FDF2F7-5BB0-4658-AE2F-D36D0C44FDA8}" type="slidenum">
              <a:rPr lang="en-US" smtClean="0"/>
              <a:t>26</a:t>
            </a:fld>
            <a:endParaRPr lang="en-US"/>
          </a:p>
        </p:txBody>
      </p:sp>
    </p:spTree>
    <p:extLst>
      <p:ext uri="{BB962C8B-B14F-4D97-AF65-F5344CB8AC3E}">
        <p14:creationId xmlns:p14="http://schemas.microsoft.com/office/powerpoint/2010/main" val="2460838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7505"/>
            <a:ext cx="1801258" cy="457200"/>
          </a:xfrm>
        </p:spPr>
        <p:txBody>
          <a:bodyPr>
            <a:normAutofit fontScale="90000"/>
          </a:bodyPr>
          <a:lstStyle/>
          <a:p>
            <a:r>
              <a:rPr lang="en-US" sz="3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43164" y="464705"/>
            <a:ext cx="8816109" cy="5536045"/>
          </a:xfrm>
        </p:spPr>
        <p:txBody>
          <a:bodyPr>
            <a:normAutofit/>
          </a:bodyPr>
          <a:lstStyle/>
          <a:p>
            <a:r>
              <a:rPr lang="en-US" sz="2100" b="1" u="sng" dirty="0">
                <a:solidFill>
                  <a:srgbClr val="7030A0"/>
                </a:solidFill>
              </a:rPr>
              <a:t>Principle 1 </a:t>
            </a:r>
            <a:r>
              <a:rPr lang="en-US" sz="2100" dirty="0"/>
              <a:t>= </a:t>
            </a:r>
            <a:r>
              <a:rPr lang="en-US" sz="2100" b="1" dirty="0"/>
              <a:t>Keep it all in context</a:t>
            </a:r>
          </a:p>
          <a:p>
            <a:r>
              <a:rPr lang="en-US" sz="2100" b="1" u="sng" dirty="0">
                <a:solidFill>
                  <a:srgbClr val="7030A0"/>
                </a:solidFill>
              </a:rPr>
              <a:t>Principle 2 </a:t>
            </a:r>
            <a:r>
              <a:rPr lang="en-US" sz="2100" dirty="0"/>
              <a:t>– </a:t>
            </a:r>
            <a:r>
              <a:rPr lang="en-US" sz="2100" b="1" dirty="0"/>
              <a:t>Put the whole word together</a:t>
            </a:r>
          </a:p>
          <a:p>
            <a:r>
              <a:rPr lang="en-US" sz="2100" b="1" u="sng" dirty="0">
                <a:solidFill>
                  <a:srgbClr val="7030A0"/>
                </a:solidFill>
              </a:rPr>
              <a:t>Principle 3 </a:t>
            </a:r>
            <a:r>
              <a:rPr lang="en-US" sz="2100" dirty="0"/>
              <a:t>– </a:t>
            </a:r>
            <a:r>
              <a:rPr lang="en-US" sz="2100" b="1" dirty="0"/>
              <a:t>Words are important and we </a:t>
            </a:r>
            <a:r>
              <a:rPr lang="en-US" sz="2100" b="1" i="1" u="sng" dirty="0">
                <a:solidFill>
                  <a:srgbClr val="FF0000"/>
                </a:solidFill>
              </a:rPr>
              <a:t>MUST</a:t>
            </a:r>
            <a:r>
              <a:rPr lang="en-US" sz="2100" dirty="0"/>
              <a:t> </a:t>
            </a:r>
            <a:r>
              <a:rPr lang="en-US" sz="2100" b="1" dirty="0"/>
              <a:t>become students of words.</a:t>
            </a:r>
          </a:p>
          <a:p>
            <a:r>
              <a:rPr lang="en-US" sz="2100" b="1" u="sng" dirty="0">
                <a:solidFill>
                  <a:srgbClr val="7030A0"/>
                </a:solidFill>
              </a:rPr>
              <a:t>Principle 4</a:t>
            </a:r>
            <a:r>
              <a:rPr lang="en-US" sz="2100" dirty="0"/>
              <a:t> – </a:t>
            </a:r>
            <a:r>
              <a:rPr lang="en-US" sz="2100" b="1" dirty="0"/>
              <a:t>Consistency of application of principles is of the utmost importance in our lives.</a:t>
            </a:r>
          </a:p>
          <a:p>
            <a:r>
              <a:rPr lang="en-US" sz="2100" b="1" u="sng" dirty="0">
                <a:solidFill>
                  <a:srgbClr val="7030A0"/>
                </a:solidFill>
              </a:rPr>
              <a:t>Principle 5</a:t>
            </a:r>
            <a:r>
              <a:rPr lang="en-US" sz="2100" dirty="0"/>
              <a:t> – </a:t>
            </a:r>
            <a:r>
              <a:rPr lang="en-US" sz="2100" b="1" dirty="0"/>
              <a:t>Are limits placed on specific teachings we are studying?</a:t>
            </a:r>
          </a:p>
          <a:p>
            <a:r>
              <a:rPr lang="en-US" sz="2100" b="1" u="sng" dirty="0">
                <a:solidFill>
                  <a:srgbClr val="7030A0"/>
                </a:solidFill>
              </a:rPr>
              <a:t>Principle 6 </a:t>
            </a:r>
            <a:r>
              <a:rPr lang="en-US" sz="2100" dirty="0"/>
              <a:t>– </a:t>
            </a:r>
            <a:r>
              <a:rPr lang="en-US" sz="2100" b="1" dirty="0"/>
              <a:t>We must discern between our PERSONAL CONVICTION and DOCTRINE</a:t>
            </a:r>
          </a:p>
          <a:p>
            <a:r>
              <a:rPr lang="en-US" sz="2100" b="1" u="sng" dirty="0">
                <a:solidFill>
                  <a:srgbClr val="7030A0"/>
                </a:solidFill>
              </a:rPr>
              <a:t>Principle 7 </a:t>
            </a:r>
            <a:r>
              <a:rPr lang="en-US" sz="2100" dirty="0"/>
              <a:t>– </a:t>
            </a:r>
            <a:r>
              <a:rPr lang="en-US" sz="2100" b="1" dirty="0"/>
              <a:t>No “outside influences” when we determine what God wants us to do.</a:t>
            </a:r>
          </a:p>
          <a:p>
            <a:r>
              <a:rPr lang="en-US" sz="2100" b="1" u="sng" dirty="0">
                <a:solidFill>
                  <a:srgbClr val="7030A0"/>
                </a:solidFill>
              </a:rPr>
              <a:t>Principle 8 </a:t>
            </a:r>
            <a:r>
              <a:rPr lang="en-US" sz="2100" dirty="0"/>
              <a:t>– </a:t>
            </a:r>
            <a:r>
              <a:rPr lang="en-US" sz="2100" b="1" dirty="0"/>
              <a:t>There is nothing wrong with studying and asking other’s their thinking on topics. </a:t>
            </a:r>
          </a:p>
          <a:p>
            <a:pPr marL="0" indent="0">
              <a:buNone/>
            </a:pPr>
            <a:endParaRPr lang="en-US" sz="21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a:xfrm>
            <a:off x="143164" y="6245225"/>
            <a:ext cx="2133600" cy="476250"/>
          </a:xfrm>
        </p:spPr>
        <p:txBody>
          <a:bodyPr/>
          <a:lstStyle/>
          <a:p>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54118360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62" cy="833726"/>
          </a:xfrm>
        </p:spPr>
        <p:txBody>
          <a:bodyPr/>
          <a:lstStyle/>
          <a:p>
            <a:pPr algn="ctr"/>
            <a:r>
              <a:rPr lang="en-US" sz="4400" b="1" dirty="0"/>
              <a:t>Introductory Remarks</a:t>
            </a:r>
          </a:p>
        </p:txBody>
      </p:sp>
      <p:sp>
        <p:nvSpPr>
          <p:cNvPr id="3" name="Content Placeholder 2"/>
          <p:cNvSpPr>
            <a:spLocks noGrp="1"/>
          </p:cNvSpPr>
          <p:nvPr>
            <p:ph idx="1"/>
          </p:nvPr>
        </p:nvSpPr>
        <p:spPr>
          <a:xfrm>
            <a:off x="230910" y="932874"/>
            <a:ext cx="8789266" cy="5193290"/>
          </a:xfrm>
        </p:spPr>
        <p:txBody>
          <a:bodyPr/>
          <a:lstStyle/>
          <a:p>
            <a:r>
              <a:rPr lang="en-US" sz="2800" dirty="0"/>
              <a:t>The study of the Holy Spirit is a neglected one.</a:t>
            </a:r>
          </a:p>
          <a:p>
            <a:r>
              <a:rPr lang="en-US" sz="2800" dirty="0"/>
              <a:t>Because of this, there is a misunderstanding not only among the world concerning the Holy Spirit but among many Christians.</a:t>
            </a:r>
          </a:p>
          <a:p>
            <a:r>
              <a:rPr lang="en-US" sz="2800" dirty="0"/>
              <a:t>There are things we may not know – Deut. 29:29; Isa 55:8,9</a:t>
            </a:r>
          </a:p>
          <a:p>
            <a:r>
              <a:rPr lang="en-US" sz="2800" dirty="0"/>
              <a:t>BUT, there is a lot we can learn</a:t>
            </a:r>
          </a:p>
        </p:txBody>
      </p:sp>
    </p:spTree>
    <p:extLst>
      <p:ext uri="{BB962C8B-B14F-4D97-AF65-F5344CB8AC3E}">
        <p14:creationId xmlns:p14="http://schemas.microsoft.com/office/powerpoint/2010/main" val="4062550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The Holy Spirit in Scriptures</a:t>
            </a:r>
          </a:p>
        </p:txBody>
      </p:sp>
      <p:sp>
        <p:nvSpPr>
          <p:cNvPr id="3" name="Content Placeholder 2"/>
          <p:cNvSpPr>
            <a:spLocks noGrp="1"/>
          </p:cNvSpPr>
          <p:nvPr>
            <p:ph idx="1"/>
          </p:nvPr>
        </p:nvSpPr>
        <p:spPr/>
        <p:txBody>
          <a:bodyPr/>
          <a:lstStyle/>
          <a:p>
            <a:r>
              <a:rPr lang="en-US" sz="3200" dirty="0"/>
              <a:t>The Holy Spirit is referred to 88 times in the Old Testament</a:t>
            </a:r>
          </a:p>
          <a:p>
            <a:r>
              <a:rPr lang="en-US" sz="3200" dirty="0"/>
              <a:t>With 18 different names being applied to Him</a:t>
            </a:r>
          </a:p>
          <a:p>
            <a:r>
              <a:rPr lang="en-US" sz="3200" dirty="0"/>
              <a:t>He is referred to 264 times in the New Testament</a:t>
            </a:r>
          </a:p>
          <a:p>
            <a:r>
              <a:rPr lang="en-US" sz="3200" dirty="0"/>
              <a:t>With 39 different names being applied</a:t>
            </a:r>
          </a:p>
        </p:txBody>
      </p:sp>
    </p:spTree>
    <p:extLst>
      <p:ext uri="{BB962C8B-B14F-4D97-AF65-F5344CB8AC3E}">
        <p14:creationId xmlns:p14="http://schemas.microsoft.com/office/powerpoint/2010/main" val="3942968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0"/>
            <a:ext cx="6316662" cy="743527"/>
          </a:xfrm>
        </p:spPr>
        <p:txBody>
          <a:bodyPr/>
          <a:lstStyle/>
          <a:p>
            <a:r>
              <a:rPr lang="en-US" sz="4000" b="1" u="sng" dirty="0"/>
              <a:t>Introductory Remarks</a:t>
            </a:r>
          </a:p>
        </p:txBody>
      </p:sp>
      <p:sp>
        <p:nvSpPr>
          <p:cNvPr id="3" name="Content Placeholder 2"/>
          <p:cNvSpPr>
            <a:spLocks noGrp="1"/>
          </p:cNvSpPr>
          <p:nvPr>
            <p:ph idx="1"/>
          </p:nvPr>
        </p:nvSpPr>
        <p:spPr>
          <a:xfrm>
            <a:off x="230909" y="910712"/>
            <a:ext cx="8770793" cy="4991323"/>
          </a:xfrm>
        </p:spPr>
        <p:txBody>
          <a:bodyPr/>
          <a:lstStyle/>
          <a:p>
            <a:r>
              <a:rPr lang="en-US" sz="2800" dirty="0"/>
              <a:t>We need to think </a:t>
            </a:r>
            <a:r>
              <a:rPr lang="en-US" sz="2800"/>
              <a:t>back to </a:t>
            </a:r>
            <a:r>
              <a:rPr lang="en-US" sz="2800" dirty="0"/>
              <a:t>the class on how to study the bible and the principles we learned</a:t>
            </a:r>
          </a:p>
          <a:p>
            <a:r>
              <a:rPr lang="en-US" sz="2800" dirty="0"/>
              <a:t>We can’t rely on ONE verse to cement our views </a:t>
            </a:r>
          </a:p>
          <a:p>
            <a:r>
              <a:rPr lang="en-US" sz="2800" dirty="0"/>
              <a:t>We MUST take all verses together to form our understanding</a:t>
            </a:r>
          </a:p>
          <a:p>
            <a:r>
              <a:rPr lang="en-US" sz="2800" dirty="0"/>
              <a:t>Salvation</a:t>
            </a:r>
          </a:p>
          <a:p>
            <a:r>
              <a:rPr lang="en-US" sz="2800" dirty="0"/>
              <a:t>Remember we will be growing and learning new passages applicable to this subject</a:t>
            </a:r>
          </a:p>
        </p:txBody>
      </p:sp>
    </p:spTree>
    <p:extLst>
      <p:ext uri="{BB962C8B-B14F-4D97-AF65-F5344CB8AC3E}">
        <p14:creationId xmlns:p14="http://schemas.microsoft.com/office/powerpoint/2010/main" val="9615913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Masculine Pronouns are Applied to Him</a:t>
            </a:r>
          </a:p>
        </p:txBody>
      </p:sp>
      <p:sp>
        <p:nvSpPr>
          <p:cNvPr id="3" name="Content Placeholder 2"/>
          <p:cNvSpPr>
            <a:spLocks noGrp="1"/>
          </p:cNvSpPr>
          <p:nvPr>
            <p:ph idx="1"/>
          </p:nvPr>
        </p:nvSpPr>
        <p:spPr/>
        <p:txBody>
          <a:bodyPr/>
          <a:lstStyle/>
          <a:p>
            <a:r>
              <a:rPr lang="en-US" sz="3200" dirty="0"/>
              <a:t>John 16:13:</a:t>
            </a:r>
          </a:p>
          <a:p>
            <a:pPr marL="0" indent="0">
              <a:buNone/>
            </a:pPr>
            <a:r>
              <a:rPr lang="en-US" sz="3200" dirty="0"/>
              <a:t>“However, when </a:t>
            </a:r>
            <a:r>
              <a:rPr lang="en-US" sz="3200" b="1" i="1" dirty="0">
                <a:solidFill>
                  <a:srgbClr val="FF0000"/>
                </a:solidFill>
              </a:rPr>
              <a:t>H</a:t>
            </a:r>
            <a:r>
              <a:rPr lang="en-US" sz="3200" dirty="0"/>
              <a:t>e, the Spirit of truth, has come, </a:t>
            </a:r>
            <a:r>
              <a:rPr lang="en-US" sz="3200" b="1" i="1" dirty="0">
                <a:solidFill>
                  <a:srgbClr val="FF0000"/>
                </a:solidFill>
              </a:rPr>
              <a:t>H</a:t>
            </a:r>
            <a:r>
              <a:rPr lang="en-US" sz="3200" dirty="0"/>
              <a:t>e will guide you into all truth; for </a:t>
            </a:r>
            <a:r>
              <a:rPr lang="en-US" sz="3200" b="1" i="1" dirty="0">
                <a:solidFill>
                  <a:srgbClr val="FF0000"/>
                </a:solidFill>
              </a:rPr>
              <a:t>H</a:t>
            </a:r>
            <a:r>
              <a:rPr lang="en-US" sz="3200" dirty="0"/>
              <a:t>e will not speak of </a:t>
            </a:r>
            <a:r>
              <a:rPr lang="en-US" sz="3200" b="1" i="1" dirty="0">
                <a:solidFill>
                  <a:srgbClr val="FF0000"/>
                </a:solidFill>
              </a:rPr>
              <a:t>H</a:t>
            </a:r>
            <a:r>
              <a:rPr lang="en-US" sz="3200" dirty="0"/>
              <a:t>is own authority, but whatever </a:t>
            </a:r>
            <a:r>
              <a:rPr lang="en-US" sz="3200" b="1" i="1" dirty="0">
                <a:solidFill>
                  <a:srgbClr val="FF0000"/>
                </a:solidFill>
              </a:rPr>
              <a:t>H</a:t>
            </a:r>
            <a:r>
              <a:rPr lang="en-US" sz="3200" dirty="0"/>
              <a:t>e hears </a:t>
            </a:r>
            <a:r>
              <a:rPr lang="en-US" sz="3200" b="1" i="1" dirty="0">
                <a:solidFill>
                  <a:srgbClr val="FF0000"/>
                </a:solidFill>
              </a:rPr>
              <a:t>H</a:t>
            </a:r>
            <a:r>
              <a:rPr lang="en-US" sz="3200" dirty="0"/>
              <a:t>e will speak; and </a:t>
            </a:r>
            <a:r>
              <a:rPr lang="en-US" sz="3200" b="1" i="1" dirty="0">
                <a:solidFill>
                  <a:srgbClr val="FF0000"/>
                </a:solidFill>
              </a:rPr>
              <a:t>H</a:t>
            </a:r>
            <a:r>
              <a:rPr lang="en-US" sz="3200" dirty="0"/>
              <a:t>e will tell you things to come.”</a:t>
            </a:r>
          </a:p>
        </p:txBody>
      </p:sp>
      <p:sp>
        <p:nvSpPr>
          <p:cNvPr id="4" name="Vertical Scroll 3"/>
          <p:cNvSpPr/>
          <p:nvPr/>
        </p:nvSpPr>
        <p:spPr>
          <a:xfrm>
            <a:off x="-1" y="274639"/>
            <a:ext cx="2703513" cy="3323968"/>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 Divine </a:t>
            </a:r>
            <a:r>
              <a:rPr lang="en-US" sz="3200" b="1" dirty="0">
                <a:solidFill>
                  <a:srgbClr val="7030A0"/>
                </a:solidFill>
              </a:rPr>
              <a:t>“Person”</a:t>
            </a:r>
          </a:p>
        </p:txBody>
      </p:sp>
    </p:spTree>
    <p:extLst>
      <p:ext uri="{BB962C8B-B14F-4D97-AF65-F5344CB8AC3E}">
        <p14:creationId xmlns:p14="http://schemas.microsoft.com/office/powerpoint/2010/main" val="290272533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Masculine Pronouns are Applied to Him</a:t>
            </a:r>
          </a:p>
        </p:txBody>
      </p:sp>
      <p:sp>
        <p:nvSpPr>
          <p:cNvPr id="3" name="Content Placeholder 2"/>
          <p:cNvSpPr>
            <a:spLocks noGrp="1"/>
          </p:cNvSpPr>
          <p:nvPr>
            <p:ph idx="1"/>
          </p:nvPr>
        </p:nvSpPr>
        <p:spPr/>
        <p:txBody>
          <a:bodyPr/>
          <a:lstStyle/>
          <a:p>
            <a:r>
              <a:rPr lang="en-US" sz="3200" dirty="0"/>
              <a:t>The Holy Spirit is NOT a glorified “it” nor a mystical “influence.”</a:t>
            </a:r>
          </a:p>
        </p:txBody>
      </p:sp>
      <p:sp>
        <p:nvSpPr>
          <p:cNvPr id="4" name="Vertical Scroll 3"/>
          <p:cNvSpPr/>
          <p:nvPr/>
        </p:nvSpPr>
        <p:spPr>
          <a:xfrm>
            <a:off x="-1" y="274639"/>
            <a:ext cx="2703513" cy="3323968"/>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 Divine </a:t>
            </a:r>
            <a:r>
              <a:rPr lang="en-US" sz="3200" b="1" dirty="0">
                <a:solidFill>
                  <a:srgbClr val="7030A0"/>
                </a:solidFill>
              </a:rPr>
              <a:t>“Person”</a:t>
            </a:r>
          </a:p>
        </p:txBody>
      </p:sp>
    </p:spTree>
    <p:extLst>
      <p:ext uri="{BB962C8B-B14F-4D97-AF65-F5344CB8AC3E}">
        <p14:creationId xmlns:p14="http://schemas.microsoft.com/office/powerpoint/2010/main" val="99872310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His Attributes Show He is a Divine Person</a:t>
            </a:r>
          </a:p>
        </p:txBody>
      </p:sp>
      <p:sp>
        <p:nvSpPr>
          <p:cNvPr id="3" name="Content Placeholder 2"/>
          <p:cNvSpPr>
            <a:spLocks noGrp="1"/>
          </p:cNvSpPr>
          <p:nvPr>
            <p:ph idx="1"/>
          </p:nvPr>
        </p:nvSpPr>
        <p:spPr/>
        <p:txBody>
          <a:bodyPr/>
          <a:lstStyle/>
          <a:p>
            <a:r>
              <a:rPr lang="en-US" sz="3200" dirty="0"/>
              <a:t>Hebrews 9:14</a:t>
            </a:r>
          </a:p>
          <a:p>
            <a:r>
              <a:rPr lang="en-US" sz="3200" dirty="0"/>
              <a:t>He is eternal</a:t>
            </a:r>
          </a:p>
          <a:p>
            <a:r>
              <a:rPr lang="en-US" sz="3200" dirty="0"/>
              <a:t>1 Corinthians 2:10,11</a:t>
            </a:r>
          </a:p>
          <a:p>
            <a:r>
              <a:rPr lang="en-US" sz="3200" dirty="0"/>
              <a:t>He is omniscient</a:t>
            </a:r>
          </a:p>
          <a:p>
            <a:r>
              <a:rPr lang="en-US" sz="3200" dirty="0"/>
              <a:t>Psalms 139:7-12</a:t>
            </a:r>
          </a:p>
          <a:p>
            <a:r>
              <a:rPr lang="en-US" sz="3200" dirty="0"/>
              <a:t>He is omnipresent</a:t>
            </a:r>
          </a:p>
        </p:txBody>
      </p:sp>
      <p:sp>
        <p:nvSpPr>
          <p:cNvPr id="4" name="Vertical Scroll 3"/>
          <p:cNvSpPr/>
          <p:nvPr/>
        </p:nvSpPr>
        <p:spPr>
          <a:xfrm>
            <a:off x="-1" y="274639"/>
            <a:ext cx="2703513" cy="3323968"/>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 Divine </a:t>
            </a:r>
            <a:r>
              <a:rPr lang="en-US" sz="3200" b="1" dirty="0">
                <a:solidFill>
                  <a:srgbClr val="7030A0"/>
                </a:solidFill>
              </a:rPr>
              <a:t>“Person”</a:t>
            </a:r>
          </a:p>
        </p:txBody>
      </p:sp>
    </p:spTree>
    <p:extLst>
      <p:ext uri="{BB962C8B-B14F-4D97-AF65-F5344CB8AC3E}">
        <p14:creationId xmlns:p14="http://schemas.microsoft.com/office/powerpoint/2010/main" val="13109843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The Godhead</a:t>
            </a:r>
          </a:p>
        </p:txBody>
      </p:sp>
      <p:sp>
        <p:nvSpPr>
          <p:cNvPr id="3" name="Content Placeholder 2"/>
          <p:cNvSpPr>
            <a:spLocks noGrp="1"/>
          </p:cNvSpPr>
          <p:nvPr>
            <p:ph idx="1"/>
          </p:nvPr>
        </p:nvSpPr>
        <p:spPr>
          <a:xfrm>
            <a:off x="2693988" y="1600200"/>
            <a:ext cx="6326187" cy="4908755"/>
          </a:xfrm>
        </p:spPr>
        <p:txBody>
          <a:bodyPr/>
          <a:lstStyle/>
          <a:p>
            <a:r>
              <a:rPr lang="en-US" sz="3200" dirty="0"/>
              <a:t>There is a Godhead</a:t>
            </a:r>
          </a:p>
          <a:p>
            <a:r>
              <a:rPr lang="en-US" sz="3200" dirty="0"/>
              <a:t>Acts 17:29</a:t>
            </a:r>
          </a:p>
          <a:p>
            <a:r>
              <a:rPr lang="en-US" sz="3200" dirty="0"/>
              <a:t>Romans 1:20</a:t>
            </a:r>
          </a:p>
          <a:p>
            <a:r>
              <a:rPr lang="en-US" sz="3200" dirty="0"/>
              <a:t>Colossians 2:9</a:t>
            </a:r>
          </a:p>
          <a:p>
            <a:r>
              <a:rPr lang="en-US" sz="3200" dirty="0"/>
              <a:t>It is composed of three divine persons/beings</a:t>
            </a:r>
          </a:p>
          <a:p>
            <a:r>
              <a:rPr lang="en-US" sz="3200" dirty="0"/>
              <a:t>Matthew 28:19</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2755896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The Godhead</a:t>
            </a:r>
          </a:p>
        </p:txBody>
      </p:sp>
      <p:sp>
        <p:nvSpPr>
          <p:cNvPr id="3" name="Content Placeholder 2"/>
          <p:cNvSpPr>
            <a:spLocks noGrp="1"/>
          </p:cNvSpPr>
          <p:nvPr>
            <p:ph idx="1"/>
          </p:nvPr>
        </p:nvSpPr>
        <p:spPr>
          <a:xfrm>
            <a:off x="2693988" y="1390035"/>
            <a:ext cx="6326187" cy="4908755"/>
          </a:xfrm>
        </p:spPr>
        <p:txBody>
          <a:bodyPr/>
          <a:lstStyle/>
          <a:p>
            <a:r>
              <a:rPr lang="en-US" sz="3200" dirty="0"/>
              <a:t>Paul speaks of all three divine persons in the same verse</a:t>
            </a:r>
          </a:p>
          <a:p>
            <a:r>
              <a:rPr lang="en-US" sz="3200" dirty="0"/>
              <a:t>Romans 15:30</a:t>
            </a:r>
          </a:p>
          <a:p>
            <a:r>
              <a:rPr lang="en-US" sz="3200" dirty="0"/>
              <a:t>2 Corinthians 13:14</a:t>
            </a:r>
          </a:p>
          <a:p>
            <a:r>
              <a:rPr lang="en-US" sz="3200" dirty="0"/>
              <a:t>Ephesians 4:3-6 (Paul talks about 7 ones, and note 3 of them)</a:t>
            </a:r>
          </a:p>
          <a:p>
            <a:r>
              <a:rPr lang="en-US" sz="3200" dirty="0"/>
              <a:t>They all three possess deity, not three Gods, </a:t>
            </a:r>
            <a:r>
              <a:rPr lang="en-US" sz="3200" b="1" u="sng" dirty="0">
                <a:solidFill>
                  <a:srgbClr val="FF0000"/>
                </a:solidFill>
              </a:rPr>
              <a:t>but one Godhead</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2465230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5DFD-BF2A-4AC5-8E2B-79263D075931}"/>
              </a:ext>
            </a:extLst>
          </p:cNvPr>
          <p:cNvSpPr>
            <a:spLocks noGrp="1"/>
          </p:cNvSpPr>
          <p:nvPr>
            <p:ph type="title"/>
          </p:nvPr>
        </p:nvSpPr>
        <p:spPr>
          <a:xfrm>
            <a:off x="0" y="0"/>
            <a:ext cx="6886575" cy="852198"/>
          </a:xfrm>
        </p:spPr>
        <p:txBody>
          <a:bodyPr/>
          <a:lstStyle/>
          <a:p>
            <a:r>
              <a:rPr lang="en-US" sz="4800" dirty="0">
                <a:solidFill>
                  <a:srgbClr val="FFFFFF"/>
                </a:solidFill>
              </a:rPr>
              <a:t>Pictorial Representation</a:t>
            </a:r>
          </a:p>
        </p:txBody>
      </p:sp>
      <p:pic>
        <p:nvPicPr>
          <p:cNvPr id="1026" name="Picture 2" descr="The Godhead — Truth Unchained">
            <a:extLst>
              <a:ext uri="{FF2B5EF4-FFF2-40B4-BE49-F238E27FC236}">
                <a16:creationId xmlns:a16="http://schemas.microsoft.com/office/drawing/2014/main" id="{806FFD03-38BA-427B-B04F-32747D3A08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7636" y="852198"/>
            <a:ext cx="6788727" cy="600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0554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The Godhead and Creation</a:t>
            </a:r>
          </a:p>
        </p:txBody>
      </p:sp>
      <p:sp>
        <p:nvSpPr>
          <p:cNvPr id="3" name="Content Placeholder 2"/>
          <p:cNvSpPr>
            <a:spLocks noGrp="1"/>
          </p:cNvSpPr>
          <p:nvPr>
            <p:ph idx="1"/>
          </p:nvPr>
        </p:nvSpPr>
        <p:spPr>
          <a:xfrm>
            <a:off x="2693988" y="1390035"/>
            <a:ext cx="6326187" cy="4908755"/>
          </a:xfrm>
        </p:spPr>
        <p:txBody>
          <a:bodyPr/>
          <a:lstStyle/>
          <a:p>
            <a:r>
              <a:rPr lang="en-US" sz="3200" dirty="0"/>
              <a:t>To review, let’s take a look at the Godhead in creation.</a:t>
            </a:r>
          </a:p>
          <a:p>
            <a:r>
              <a:rPr lang="en-US" sz="3200" dirty="0"/>
              <a:t>Genesis 1:1 – based on rest of Scriptures, </a:t>
            </a:r>
            <a:r>
              <a:rPr lang="en-US" sz="3200" b="1" dirty="0">
                <a:solidFill>
                  <a:srgbClr val="FF0000"/>
                </a:solidFill>
              </a:rPr>
              <a:t>God</a:t>
            </a:r>
            <a:r>
              <a:rPr lang="en-US" sz="3200" dirty="0"/>
              <a:t> must be understood as the Godhead</a:t>
            </a:r>
          </a:p>
          <a:p>
            <a:r>
              <a:rPr lang="en-US" sz="3200" dirty="0"/>
              <a:t>Verse 3 – God the Father said/commanded – Psalms 33:6-9</a:t>
            </a:r>
          </a:p>
          <a:p>
            <a:r>
              <a:rPr lang="en-US" sz="3200" dirty="0"/>
              <a:t>Son Created – Colossians 1:16</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22053888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The Godhead and Creation</a:t>
            </a:r>
          </a:p>
        </p:txBody>
      </p:sp>
      <p:sp>
        <p:nvSpPr>
          <p:cNvPr id="3" name="Content Placeholder 2"/>
          <p:cNvSpPr>
            <a:spLocks noGrp="1"/>
          </p:cNvSpPr>
          <p:nvPr>
            <p:ph idx="1"/>
          </p:nvPr>
        </p:nvSpPr>
        <p:spPr>
          <a:xfrm>
            <a:off x="2693988" y="1390035"/>
            <a:ext cx="6326187" cy="4908755"/>
          </a:xfrm>
        </p:spPr>
        <p:txBody>
          <a:bodyPr/>
          <a:lstStyle/>
          <a:p>
            <a:r>
              <a:rPr lang="en-US" sz="3200" dirty="0"/>
              <a:t>Holy Spirit witnessed – Genesis 1:2</a:t>
            </a:r>
          </a:p>
          <a:p>
            <a:r>
              <a:rPr lang="en-US" sz="3200" dirty="0"/>
              <a:t>1:26,27 – Note the pronouns.  “And </a:t>
            </a:r>
            <a:r>
              <a:rPr lang="en-US" sz="3200" b="1" dirty="0">
                <a:solidFill>
                  <a:srgbClr val="FF0000"/>
                </a:solidFill>
              </a:rPr>
              <a:t>God</a:t>
            </a:r>
            <a:r>
              <a:rPr lang="en-US" sz="3200" dirty="0"/>
              <a:t> said” – must be referencing Godhead</a:t>
            </a:r>
          </a:p>
          <a:p>
            <a:r>
              <a:rPr lang="en-US" sz="3200" dirty="0"/>
              <a:t>“. . . Let </a:t>
            </a:r>
            <a:r>
              <a:rPr lang="en-US" sz="3200" b="1" dirty="0">
                <a:solidFill>
                  <a:srgbClr val="FF0000"/>
                </a:solidFill>
              </a:rPr>
              <a:t>US</a:t>
            </a:r>
            <a:r>
              <a:rPr lang="en-US" sz="3200" dirty="0"/>
              <a:t> make man in </a:t>
            </a:r>
            <a:r>
              <a:rPr lang="en-US" sz="3200" b="1" dirty="0">
                <a:solidFill>
                  <a:srgbClr val="FF0000"/>
                </a:solidFill>
              </a:rPr>
              <a:t>OUR</a:t>
            </a:r>
            <a:r>
              <a:rPr lang="en-US" sz="3200" dirty="0"/>
              <a:t> image . . .”</a:t>
            </a:r>
          </a:p>
          <a:p>
            <a:r>
              <a:rPr lang="en-US" sz="3200" dirty="0"/>
              <a:t>V 27 – “God created man in </a:t>
            </a:r>
            <a:r>
              <a:rPr lang="en-US" sz="3200" b="1" dirty="0">
                <a:solidFill>
                  <a:srgbClr val="FF0000"/>
                </a:solidFill>
              </a:rPr>
              <a:t>HIS OWN</a:t>
            </a:r>
            <a:r>
              <a:rPr lang="en-US" sz="3200" dirty="0"/>
              <a:t> image . . .”</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3493876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The Godhead</a:t>
            </a:r>
          </a:p>
        </p:txBody>
      </p:sp>
      <p:sp>
        <p:nvSpPr>
          <p:cNvPr id="3" name="Content Placeholder 2"/>
          <p:cNvSpPr>
            <a:spLocks noGrp="1"/>
          </p:cNvSpPr>
          <p:nvPr>
            <p:ph idx="1"/>
          </p:nvPr>
        </p:nvSpPr>
        <p:spPr>
          <a:xfrm>
            <a:off x="2693988" y="1600200"/>
            <a:ext cx="6326187" cy="4908755"/>
          </a:xfrm>
        </p:spPr>
        <p:txBody>
          <a:bodyPr/>
          <a:lstStyle/>
          <a:p>
            <a:r>
              <a:rPr lang="en-US" sz="3200" dirty="0"/>
              <a:t>The three persons of the Godhead are separate and distinct.</a:t>
            </a:r>
          </a:p>
          <a:p>
            <a:r>
              <a:rPr lang="en-US" sz="3200" dirty="0"/>
              <a:t>John 14:26</a:t>
            </a:r>
          </a:p>
          <a:p>
            <a:r>
              <a:rPr lang="en-US" sz="3200" dirty="0"/>
              <a:t>Note how all three are talked about their distinctiveness: we have the sender (the Father), the one sent (the Holy Spirit) and the one in whose name He is sent (Jesus).</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2900022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513" y="639096"/>
            <a:ext cx="6316662" cy="778541"/>
          </a:xfrm>
        </p:spPr>
        <p:txBody>
          <a:bodyPr/>
          <a:lstStyle/>
          <a:p>
            <a:pPr algn="ctr"/>
            <a:r>
              <a:rPr lang="en-US" sz="4400" b="1" u="sng" dirty="0"/>
              <a:t>Matthew 3:13-17</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3513" y="1782094"/>
            <a:ext cx="3362990" cy="4739971"/>
          </a:xfrm>
        </p:spPr>
      </p:pic>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
        <p:nvSpPr>
          <p:cNvPr id="6" name="TextBox 5"/>
          <p:cNvSpPr txBox="1"/>
          <p:nvPr/>
        </p:nvSpPr>
        <p:spPr>
          <a:xfrm>
            <a:off x="6440398" y="4798143"/>
            <a:ext cx="2000869" cy="954107"/>
          </a:xfrm>
          <a:prstGeom prst="rect">
            <a:avLst/>
          </a:prstGeom>
          <a:noFill/>
        </p:spPr>
        <p:txBody>
          <a:bodyPr wrap="none" rtlCol="0">
            <a:spAutoFit/>
          </a:bodyPr>
          <a:lstStyle/>
          <a:p>
            <a:pPr algn="ctr"/>
            <a:r>
              <a:rPr lang="en-US" sz="2800" b="1" dirty="0"/>
              <a:t>The Son is</a:t>
            </a:r>
          </a:p>
          <a:p>
            <a:pPr algn="ctr"/>
            <a:r>
              <a:rPr lang="en-US" sz="2800" b="1" dirty="0"/>
              <a:t>baptized</a:t>
            </a:r>
          </a:p>
        </p:txBody>
      </p:sp>
      <p:sp>
        <p:nvSpPr>
          <p:cNvPr id="7" name="TextBox 6"/>
          <p:cNvSpPr txBox="1"/>
          <p:nvPr/>
        </p:nvSpPr>
        <p:spPr>
          <a:xfrm>
            <a:off x="6417956" y="1858297"/>
            <a:ext cx="2023311" cy="954107"/>
          </a:xfrm>
          <a:prstGeom prst="rect">
            <a:avLst/>
          </a:prstGeom>
          <a:noFill/>
        </p:spPr>
        <p:txBody>
          <a:bodyPr wrap="none" rtlCol="0">
            <a:spAutoFit/>
          </a:bodyPr>
          <a:lstStyle/>
          <a:p>
            <a:pPr algn="ctr"/>
            <a:r>
              <a:rPr lang="en-US" sz="2800" b="1" dirty="0"/>
              <a:t>The Father</a:t>
            </a:r>
          </a:p>
          <a:p>
            <a:pPr algn="ctr"/>
            <a:r>
              <a:rPr lang="en-US" sz="2800" b="1" dirty="0"/>
              <a:t>speaks</a:t>
            </a:r>
          </a:p>
        </p:txBody>
      </p:sp>
      <p:sp>
        <p:nvSpPr>
          <p:cNvPr id="8" name="TextBox 7"/>
          <p:cNvSpPr txBox="1"/>
          <p:nvPr/>
        </p:nvSpPr>
        <p:spPr>
          <a:xfrm>
            <a:off x="6417956" y="3328220"/>
            <a:ext cx="1840567" cy="954107"/>
          </a:xfrm>
          <a:prstGeom prst="rect">
            <a:avLst/>
          </a:prstGeom>
          <a:noFill/>
        </p:spPr>
        <p:txBody>
          <a:bodyPr wrap="none" rtlCol="0">
            <a:spAutoFit/>
          </a:bodyPr>
          <a:lstStyle/>
          <a:p>
            <a:pPr algn="ctr"/>
            <a:r>
              <a:rPr lang="en-US" sz="2800" b="1" dirty="0"/>
              <a:t>The Spirit</a:t>
            </a:r>
          </a:p>
          <a:p>
            <a:pPr algn="ctr"/>
            <a:r>
              <a:rPr lang="en-US" sz="2800" b="1" dirty="0"/>
              <a:t>descends</a:t>
            </a:r>
          </a:p>
        </p:txBody>
      </p:sp>
    </p:spTree>
    <p:extLst>
      <p:ext uri="{BB962C8B-B14F-4D97-AF65-F5344CB8AC3E}">
        <p14:creationId xmlns:p14="http://schemas.microsoft.com/office/powerpoint/2010/main" val="16739177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0"/>
            <a:ext cx="6316662" cy="743527"/>
          </a:xfrm>
        </p:spPr>
        <p:txBody>
          <a:bodyPr/>
          <a:lstStyle/>
          <a:p>
            <a:r>
              <a:rPr lang="en-US" sz="4000" b="1" u="sng" dirty="0"/>
              <a:t>Introductory Remarks</a:t>
            </a:r>
          </a:p>
        </p:txBody>
      </p:sp>
      <p:sp>
        <p:nvSpPr>
          <p:cNvPr id="3" name="Content Placeholder 2"/>
          <p:cNvSpPr>
            <a:spLocks noGrp="1"/>
          </p:cNvSpPr>
          <p:nvPr>
            <p:ph idx="1"/>
          </p:nvPr>
        </p:nvSpPr>
        <p:spPr>
          <a:xfrm>
            <a:off x="452583" y="910713"/>
            <a:ext cx="8549120" cy="5036574"/>
          </a:xfrm>
        </p:spPr>
        <p:txBody>
          <a:bodyPr/>
          <a:lstStyle/>
          <a:p>
            <a:r>
              <a:rPr lang="en-US" sz="3200" dirty="0"/>
              <a:t>We need to revisit the class for a few minutes and be reminded on how to study the bible and the principles we learned as those principles will ABSOLUTELY need to applied in a study like this!</a:t>
            </a:r>
          </a:p>
        </p:txBody>
      </p:sp>
    </p:spTree>
    <p:extLst>
      <p:ext uri="{BB962C8B-B14F-4D97-AF65-F5344CB8AC3E}">
        <p14:creationId xmlns:p14="http://schemas.microsoft.com/office/powerpoint/2010/main" val="16152522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778541"/>
          </a:xfrm>
        </p:spPr>
        <p:txBody>
          <a:bodyPr/>
          <a:lstStyle/>
          <a:p>
            <a:pPr algn="ctr"/>
            <a:r>
              <a:rPr lang="en-US" sz="4400" b="1" u="sng" dirty="0"/>
              <a:t>The Godhead</a:t>
            </a:r>
          </a:p>
        </p:txBody>
      </p:sp>
      <p:sp>
        <p:nvSpPr>
          <p:cNvPr id="3" name="Content Placeholder 2"/>
          <p:cNvSpPr>
            <a:spLocks noGrp="1"/>
          </p:cNvSpPr>
          <p:nvPr>
            <p:ph idx="1"/>
          </p:nvPr>
        </p:nvSpPr>
        <p:spPr>
          <a:xfrm>
            <a:off x="2693988" y="778542"/>
            <a:ext cx="6326187" cy="5730414"/>
          </a:xfrm>
        </p:spPr>
        <p:txBody>
          <a:bodyPr/>
          <a:lstStyle/>
          <a:p>
            <a:r>
              <a:rPr lang="en-US" sz="3000" dirty="0"/>
              <a:t>There are three but they are distinct</a:t>
            </a:r>
          </a:p>
          <a:p>
            <a:r>
              <a:rPr lang="en-US" sz="3000" dirty="0"/>
              <a:t>God the Father is NOT God the Son or God the Holy Spirit</a:t>
            </a:r>
          </a:p>
          <a:p>
            <a:r>
              <a:rPr lang="en-US" sz="3000" dirty="0"/>
              <a:t>The Son is God; but he is not God the Father nor is he God the Holy Spirit</a:t>
            </a:r>
          </a:p>
          <a:p>
            <a:r>
              <a:rPr lang="en-US" sz="3000" dirty="0"/>
              <a:t>The Holy Spirit is God; but he is not God the Father nor is he God the Son</a:t>
            </a:r>
          </a:p>
          <a:p>
            <a:r>
              <a:rPr lang="en-US" sz="3000" dirty="0"/>
              <a:t>Not three Gods, but one essence (deity) possessed by all</a:t>
            </a:r>
          </a:p>
        </p:txBody>
      </p:sp>
      <p:sp>
        <p:nvSpPr>
          <p:cNvPr id="4" name="Vertical Scroll 3"/>
          <p:cNvSpPr/>
          <p:nvPr/>
        </p:nvSpPr>
        <p:spPr>
          <a:xfrm>
            <a:off x="-2" y="274639"/>
            <a:ext cx="2821859" cy="356977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rgbClr val="7030A0"/>
                </a:solidFill>
              </a:rPr>
              <a:t>The Holy Spirit is apart of the Godhead</a:t>
            </a:r>
            <a:endParaRPr lang="en-US" sz="3200" b="1" dirty="0">
              <a:solidFill>
                <a:srgbClr val="7030A0"/>
              </a:solidFill>
            </a:endParaRPr>
          </a:p>
        </p:txBody>
      </p:sp>
    </p:spTree>
    <p:extLst>
      <p:ext uri="{BB962C8B-B14F-4D97-AF65-F5344CB8AC3E}">
        <p14:creationId xmlns:p14="http://schemas.microsoft.com/office/powerpoint/2010/main" val="17380838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r"/>
            <a:r>
              <a:rPr lang="en-US" altLang="en-US"/>
              <a:t>The Godhead</a:t>
            </a:r>
          </a:p>
        </p:txBody>
      </p:sp>
      <p:grpSp>
        <p:nvGrpSpPr>
          <p:cNvPr id="76836" name="Group 36"/>
          <p:cNvGrpSpPr>
            <a:grpSpLocks/>
          </p:cNvGrpSpPr>
          <p:nvPr/>
        </p:nvGrpSpPr>
        <p:grpSpPr bwMode="auto">
          <a:xfrm>
            <a:off x="1447800" y="1295400"/>
            <a:ext cx="5091113" cy="4741863"/>
            <a:chOff x="1228" y="794"/>
            <a:chExt cx="3207" cy="2987"/>
          </a:xfrm>
        </p:grpSpPr>
        <p:sp>
          <p:nvSpPr>
            <p:cNvPr id="76807" name="Oval 7"/>
            <p:cNvSpPr>
              <a:spLocks noChangeArrowheads="1"/>
            </p:cNvSpPr>
            <p:nvPr/>
          </p:nvSpPr>
          <p:spPr bwMode="auto">
            <a:xfrm>
              <a:off x="2418" y="2112"/>
              <a:ext cx="839" cy="846"/>
            </a:xfrm>
            <a:prstGeom prst="ellipse">
              <a:avLst/>
            </a:prstGeom>
            <a:solidFill>
              <a:srgbClr val="FFCC00"/>
            </a:solidFill>
            <a:ln w="38100">
              <a:solidFill>
                <a:srgbClr val="00FF00"/>
              </a:solidFill>
              <a:round/>
              <a:headEnd/>
              <a:tailEnd/>
            </a:ln>
          </p:spPr>
          <p:txBody>
            <a:bodyPr lIns="93269" tIns="46634" rIns="93269" bIns="46634"/>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08" name="Oval 8"/>
            <p:cNvSpPr>
              <a:spLocks noChangeArrowheads="1"/>
            </p:cNvSpPr>
            <p:nvPr/>
          </p:nvSpPr>
          <p:spPr bwMode="auto">
            <a:xfrm>
              <a:off x="2475" y="794"/>
              <a:ext cx="718" cy="730"/>
            </a:xfrm>
            <a:prstGeom prst="ellipse">
              <a:avLst/>
            </a:prstGeom>
            <a:solidFill>
              <a:srgbClr val="FD2929"/>
            </a:solidFill>
            <a:ln w="28575">
              <a:solidFill>
                <a:srgbClr val="E7FD19"/>
              </a:solidFill>
              <a:round/>
              <a:headEnd/>
              <a:tailEnd/>
            </a:ln>
          </p:spPr>
          <p:txBody>
            <a:bodyPr lIns="45720" tIns="46634" rIns="45720" bIns="46634"/>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The Father</a:t>
              </a:r>
            </a:p>
          </p:txBody>
        </p:sp>
        <p:cxnSp>
          <p:nvCxnSpPr>
            <p:cNvPr id="76809" name="AutoShape 9"/>
            <p:cNvCxnSpPr>
              <a:cxnSpLocks noChangeShapeType="1"/>
            </p:cNvCxnSpPr>
            <p:nvPr/>
          </p:nvCxnSpPr>
          <p:spPr bwMode="auto">
            <a:xfrm>
              <a:off x="2834" y="1530"/>
              <a:ext cx="4" cy="570"/>
            </a:xfrm>
            <a:prstGeom prst="straightConnector1">
              <a:avLst/>
            </a:prstGeom>
            <a:noFill/>
            <a:ln w="25400">
              <a:solidFill>
                <a:srgbClr val="00FF00"/>
              </a:solidFill>
              <a:round/>
              <a:headEnd/>
              <a:tailEnd type="triangle" w="med" len="med"/>
            </a:ln>
            <a:extLst>
              <a:ext uri="{909E8E84-426E-40DD-AFC4-6F175D3DCCD1}">
                <a14:hiddenFill xmlns:a14="http://schemas.microsoft.com/office/drawing/2010/main">
                  <a:noFill/>
                </a14:hiddenFill>
              </a:ext>
            </a:extLst>
          </p:spPr>
        </p:cxnSp>
        <p:grpSp>
          <p:nvGrpSpPr>
            <p:cNvPr id="76810" name="Group 10"/>
            <p:cNvGrpSpPr>
              <a:grpSpLocks/>
            </p:cNvGrpSpPr>
            <p:nvPr/>
          </p:nvGrpSpPr>
          <p:grpSpPr bwMode="auto">
            <a:xfrm>
              <a:off x="2688" y="1670"/>
              <a:ext cx="456" cy="240"/>
              <a:chOff x="2688" y="1670"/>
              <a:chExt cx="456" cy="240"/>
            </a:xfrm>
          </p:grpSpPr>
          <p:sp>
            <p:nvSpPr>
              <p:cNvPr id="76811" name="Rectangle 11"/>
              <p:cNvSpPr>
                <a:spLocks noChangeArrowheads="1"/>
              </p:cNvSpPr>
              <p:nvPr/>
            </p:nvSpPr>
            <p:spPr bwMode="auto">
              <a:xfrm>
                <a:off x="2832" y="1670"/>
                <a:ext cx="31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1 Cor.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1:3</a:t>
                </a:r>
              </a:p>
            </p:txBody>
          </p:sp>
          <p:sp>
            <p:nvSpPr>
              <p:cNvPr id="76812" name="Rectangle 12"/>
              <p:cNvSpPr>
                <a:spLocks noChangeArrowheads="1"/>
              </p:cNvSpPr>
              <p:nvPr/>
            </p:nvSpPr>
            <p:spPr bwMode="auto">
              <a:xfrm>
                <a:off x="2688" y="1670"/>
                <a:ext cx="14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a:t>
                </a:r>
              </a:p>
            </p:txBody>
          </p:sp>
        </p:grpSp>
        <p:sp>
          <p:nvSpPr>
            <p:cNvPr id="76813" name="Oval 13"/>
            <p:cNvSpPr>
              <a:spLocks noChangeArrowheads="1"/>
            </p:cNvSpPr>
            <p:nvPr/>
          </p:nvSpPr>
          <p:spPr bwMode="auto">
            <a:xfrm>
              <a:off x="1228" y="3051"/>
              <a:ext cx="717" cy="730"/>
            </a:xfrm>
            <a:prstGeom prst="ellipse">
              <a:avLst/>
            </a:prstGeom>
            <a:solidFill>
              <a:srgbClr val="3366FF"/>
            </a:solidFill>
            <a:ln w="28575">
              <a:solidFill>
                <a:srgbClr val="E7FD19"/>
              </a:solidFill>
              <a:round/>
              <a:headEnd/>
              <a:tailEnd/>
            </a:ln>
          </p:spPr>
          <p:txBody>
            <a:bodyPr lIns="93269" tIns="46634" rIns="93269" bIns="46634"/>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a:ln>
                    <a:noFill/>
                  </a:ln>
                  <a:solidFill>
                    <a:srgbClr val="000000"/>
                  </a:solidFill>
                  <a:effectLst/>
                  <a:uLnTx/>
                  <a:uFillTx/>
                  <a:latin typeface="Arial" panose="020B0604020202020204" pitchFamily="34" charset="0"/>
                  <a:ea typeface="+mn-ea"/>
                  <a:cs typeface="+mn-cs"/>
                </a:rPr>
                <a:t>Jesus</a:t>
              </a:r>
            </a:p>
          </p:txBody>
        </p:sp>
        <p:cxnSp>
          <p:nvCxnSpPr>
            <p:cNvPr id="76814" name="AutoShape 14"/>
            <p:cNvCxnSpPr>
              <a:cxnSpLocks noChangeShapeType="1"/>
            </p:cNvCxnSpPr>
            <p:nvPr/>
          </p:nvCxnSpPr>
          <p:spPr bwMode="auto">
            <a:xfrm flipV="1">
              <a:off x="1840" y="2784"/>
              <a:ext cx="637" cy="368"/>
            </a:xfrm>
            <a:prstGeom prst="straightConnector1">
              <a:avLst/>
            </a:prstGeom>
            <a:noFill/>
            <a:ln w="25400">
              <a:solidFill>
                <a:srgbClr val="00FF00"/>
              </a:solidFill>
              <a:round/>
              <a:headEnd/>
              <a:tailEnd type="triangle" w="med" len="med"/>
            </a:ln>
            <a:extLst>
              <a:ext uri="{909E8E84-426E-40DD-AFC4-6F175D3DCCD1}">
                <a14:hiddenFill xmlns:a14="http://schemas.microsoft.com/office/drawing/2010/main">
                  <a:noFill/>
                </a14:hiddenFill>
              </a:ext>
            </a:extLst>
          </p:spPr>
        </p:cxnSp>
        <p:grpSp>
          <p:nvGrpSpPr>
            <p:cNvPr id="76815" name="Group 15"/>
            <p:cNvGrpSpPr>
              <a:grpSpLocks/>
            </p:cNvGrpSpPr>
            <p:nvPr/>
          </p:nvGrpSpPr>
          <p:grpSpPr bwMode="auto">
            <a:xfrm>
              <a:off x="1920" y="2784"/>
              <a:ext cx="576" cy="323"/>
              <a:chOff x="1920" y="2784"/>
              <a:chExt cx="576" cy="323"/>
            </a:xfrm>
          </p:grpSpPr>
          <p:sp>
            <p:nvSpPr>
              <p:cNvPr id="76816" name="Rectangle 16"/>
              <p:cNvSpPr>
                <a:spLocks noChangeArrowheads="1"/>
              </p:cNvSpPr>
              <p:nvPr/>
            </p:nvSpPr>
            <p:spPr bwMode="auto">
              <a:xfrm rot="19680000">
                <a:off x="2090" y="2784"/>
                <a:ext cx="14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a:t>
                </a:r>
              </a:p>
            </p:txBody>
          </p:sp>
          <p:sp>
            <p:nvSpPr>
              <p:cNvPr id="76817" name="Rectangle 17"/>
              <p:cNvSpPr>
                <a:spLocks noChangeArrowheads="1"/>
              </p:cNvSpPr>
              <p:nvPr/>
            </p:nvSpPr>
            <p:spPr bwMode="auto">
              <a:xfrm rot="19740000">
                <a:off x="1920" y="2939"/>
                <a:ext cx="576" cy="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John 1:1-14</a:t>
                </a:r>
              </a:p>
            </p:txBody>
          </p:sp>
        </p:grpSp>
        <p:sp>
          <p:nvSpPr>
            <p:cNvPr id="76818" name="Oval 18"/>
            <p:cNvSpPr>
              <a:spLocks noChangeArrowheads="1"/>
            </p:cNvSpPr>
            <p:nvPr/>
          </p:nvSpPr>
          <p:spPr bwMode="auto">
            <a:xfrm>
              <a:off x="3717" y="3051"/>
              <a:ext cx="718" cy="730"/>
            </a:xfrm>
            <a:prstGeom prst="ellipse">
              <a:avLst/>
            </a:prstGeom>
            <a:solidFill>
              <a:srgbClr val="00FF00"/>
            </a:solidFill>
            <a:ln w="28575">
              <a:solidFill>
                <a:srgbClr val="E7FD19"/>
              </a:solidFill>
              <a:round/>
              <a:headEnd/>
              <a:tailEnd/>
            </a:ln>
          </p:spPr>
          <p:txBody>
            <a:bodyPr lIns="93269" tIns="46634" rIns="93269" bIns="46634"/>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The Holy Spirit</a:t>
              </a:r>
            </a:p>
          </p:txBody>
        </p:sp>
        <p:cxnSp>
          <p:nvCxnSpPr>
            <p:cNvPr id="76819" name="AutoShape 19"/>
            <p:cNvCxnSpPr>
              <a:cxnSpLocks noChangeShapeType="1"/>
            </p:cNvCxnSpPr>
            <p:nvPr/>
          </p:nvCxnSpPr>
          <p:spPr bwMode="auto">
            <a:xfrm flipH="1" flipV="1">
              <a:off x="3195" y="2784"/>
              <a:ext cx="627" cy="368"/>
            </a:xfrm>
            <a:prstGeom prst="straightConnector1">
              <a:avLst/>
            </a:prstGeom>
            <a:noFill/>
            <a:ln w="25400">
              <a:solidFill>
                <a:srgbClr val="00FF00"/>
              </a:solidFill>
              <a:round/>
              <a:headEnd/>
              <a:tailEnd type="triangle" w="med" len="med"/>
            </a:ln>
            <a:extLst>
              <a:ext uri="{909E8E84-426E-40DD-AFC4-6F175D3DCCD1}">
                <a14:hiddenFill xmlns:a14="http://schemas.microsoft.com/office/drawing/2010/main">
                  <a:noFill/>
                </a14:hiddenFill>
              </a:ext>
            </a:extLst>
          </p:spPr>
        </p:cxnSp>
        <p:grpSp>
          <p:nvGrpSpPr>
            <p:cNvPr id="76820" name="Group 20"/>
            <p:cNvGrpSpPr>
              <a:grpSpLocks/>
            </p:cNvGrpSpPr>
            <p:nvPr/>
          </p:nvGrpSpPr>
          <p:grpSpPr bwMode="auto">
            <a:xfrm>
              <a:off x="3195" y="2809"/>
              <a:ext cx="576" cy="356"/>
              <a:chOff x="3195" y="2809"/>
              <a:chExt cx="576" cy="356"/>
            </a:xfrm>
          </p:grpSpPr>
          <p:sp>
            <p:nvSpPr>
              <p:cNvPr id="76821" name="Rectangle 21"/>
              <p:cNvSpPr>
                <a:spLocks noChangeArrowheads="1"/>
              </p:cNvSpPr>
              <p:nvPr/>
            </p:nvSpPr>
            <p:spPr bwMode="auto">
              <a:xfrm rot="1870009">
                <a:off x="3512" y="2809"/>
                <a:ext cx="14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a:t>
                </a:r>
              </a:p>
            </p:txBody>
          </p:sp>
          <p:sp>
            <p:nvSpPr>
              <p:cNvPr id="76822" name="Rectangle 22"/>
              <p:cNvSpPr>
                <a:spLocks noChangeArrowheads="1"/>
              </p:cNvSpPr>
              <p:nvPr/>
            </p:nvSpPr>
            <p:spPr bwMode="auto">
              <a:xfrm rot="1860000">
                <a:off x="3195" y="2925"/>
                <a:ext cx="576"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Acts 5:3-4</a:t>
                </a:r>
              </a:p>
            </p:txBody>
          </p:sp>
        </p:grpSp>
        <p:cxnSp>
          <p:nvCxnSpPr>
            <p:cNvPr id="76823" name="AutoShape 23"/>
            <p:cNvCxnSpPr>
              <a:cxnSpLocks noChangeShapeType="1"/>
            </p:cNvCxnSpPr>
            <p:nvPr/>
          </p:nvCxnSpPr>
          <p:spPr bwMode="auto">
            <a:xfrm flipV="1">
              <a:off x="1586" y="1423"/>
              <a:ext cx="994" cy="1622"/>
            </a:xfrm>
            <a:prstGeom prst="straightConnector1">
              <a:avLst/>
            </a:prstGeom>
            <a:noFill/>
            <a:ln w="25400">
              <a:solidFill>
                <a:srgbClr val="FF0000"/>
              </a:solidFill>
              <a:prstDash val="lgDash"/>
              <a:round/>
              <a:headEnd type="triangle" w="med" len="med"/>
              <a:tailEnd type="triangle" w="med" len="med"/>
            </a:ln>
            <a:extLst>
              <a:ext uri="{909E8E84-426E-40DD-AFC4-6F175D3DCCD1}">
                <a14:hiddenFill xmlns:a14="http://schemas.microsoft.com/office/drawing/2010/main">
                  <a:noFill/>
                </a14:hiddenFill>
              </a:ext>
            </a:extLst>
          </p:spPr>
        </p:cxnSp>
        <p:grpSp>
          <p:nvGrpSpPr>
            <p:cNvPr id="76824" name="Group 24"/>
            <p:cNvGrpSpPr>
              <a:grpSpLocks/>
            </p:cNvGrpSpPr>
            <p:nvPr/>
          </p:nvGrpSpPr>
          <p:grpSpPr bwMode="auto">
            <a:xfrm>
              <a:off x="1920" y="1920"/>
              <a:ext cx="384" cy="624"/>
              <a:chOff x="1920" y="1958"/>
              <a:chExt cx="384" cy="624"/>
            </a:xfrm>
          </p:grpSpPr>
          <p:sp>
            <p:nvSpPr>
              <p:cNvPr id="76825" name="Rectangle 25"/>
              <p:cNvSpPr>
                <a:spLocks noChangeArrowheads="1"/>
              </p:cNvSpPr>
              <p:nvPr/>
            </p:nvSpPr>
            <p:spPr bwMode="auto">
              <a:xfrm rot="-25135833">
                <a:off x="1824" y="2054"/>
                <a:ext cx="43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 NOT</a:t>
                </a:r>
              </a:p>
            </p:txBody>
          </p:sp>
          <p:sp>
            <p:nvSpPr>
              <p:cNvPr id="76826" name="Rectangle 26"/>
              <p:cNvSpPr>
                <a:spLocks noChangeArrowheads="1"/>
              </p:cNvSpPr>
              <p:nvPr/>
            </p:nvSpPr>
            <p:spPr bwMode="auto">
              <a:xfrm rot="-25107303">
                <a:off x="1896" y="2174"/>
                <a:ext cx="576"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1 John 1:3</a:t>
                </a:r>
              </a:p>
            </p:txBody>
          </p:sp>
        </p:grpSp>
        <p:cxnSp>
          <p:nvCxnSpPr>
            <p:cNvPr id="76827" name="AutoShape 27"/>
            <p:cNvCxnSpPr>
              <a:cxnSpLocks noChangeShapeType="1"/>
            </p:cNvCxnSpPr>
            <p:nvPr/>
          </p:nvCxnSpPr>
          <p:spPr bwMode="auto">
            <a:xfrm flipH="1" flipV="1">
              <a:off x="3088" y="1423"/>
              <a:ext cx="988" cy="1622"/>
            </a:xfrm>
            <a:prstGeom prst="straightConnector1">
              <a:avLst/>
            </a:prstGeom>
            <a:noFill/>
            <a:ln w="25400">
              <a:solidFill>
                <a:srgbClr val="FF0000"/>
              </a:solidFill>
              <a:prstDash val="lgDash"/>
              <a:round/>
              <a:headEnd type="triangle" w="med" len="med"/>
              <a:tailEnd type="triangle" w="med" len="med"/>
            </a:ln>
            <a:extLst>
              <a:ext uri="{909E8E84-426E-40DD-AFC4-6F175D3DCCD1}">
                <a14:hiddenFill xmlns:a14="http://schemas.microsoft.com/office/drawing/2010/main">
                  <a:noFill/>
                </a14:hiddenFill>
              </a:ext>
            </a:extLst>
          </p:spPr>
        </p:cxnSp>
        <p:grpSp>
          <p:nvGrpSpPr>
            <p:cNvPr id="76828" name="Group 28"/>
            <p:cNvGrpSpPr>
              <a:grpSpLocks/>
            </p:cNvGrpSpPr>
            <p:nvPr/>
          </p:nvGrpSpPr>
          <p:grpSpPr bwMode="auto">
            <a:xfrm>
              <a:off x="3408" y="2006"/>
              <a:ext cx="384" cy="576"/>
              <a:chOff x="3408" y="2006"/>
              <a:chExt cx="384" cy="576"/>
            </a:xfrm>
          </p:grpSpPr>
          <p:sp>
            <p:nvSpPr>
              <p:cNvPr id="76829" name="Rectangle 29"/>
              <p:cNvSpPr>
                <a:spLocks noChangeArrowheads="1"/>
              </p:cNvSpPr>
              <p:nvPr/>
            </p:nvSpPr>
            <p:spPr bwMode="auto">
              <a:xfrm rot="-18013802">
                <a:off x="3456" y="2102"/>
                <a:ext cx="43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 NOT</a:t>
                </a:r>
              </a:p>
            </p:txBody>
          </p:sp>
          <p:sp>
            <p:nvSpPr>
              <p:cNvPr id="76830" name="Rectangle 30"/>
              <p:cNvSpPr>
                <a:spLocks noChangeArrowheads="1"/>
              </p:cNvSpPr>
              <p:nvPr/>
            </p:nvSpPr>
            <p:spPr bwMode="auto">
              <a:xfrm rot="-18065006">
                <a:off x="3240" y="2174"/>
                <a:ext cx="576"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Matt 3:16-17</a:t>
                </a:r>
              </a:p>
            </p:txBody>
          </p:sp>
        </p:grpSp>
        <p:cxnSp>
          <p:nvCxnSpPr>
            <p:cNvPr id="76831" name="AutoShape 31"/>
            <p:cNvCxnSpPr>
              <a:cxnSpLocks noChangeShapeType="1"/>
            </p:cNvCxnSpPr>
            <p:nvPr/>
          </p:nvCxnSpPr>
          <p:spPr bwMode="auto">
            <a:xfrm>
              <a:off x="1951" y="3416"/>
              <a:ext cx="1760" cy="0"/>
            </a:xfrm>
            <a:prstGeom prst="straightConnector1">
              <a:avLst/>
            </a:prstGeom>
            <a:noFill/>
            <a:ln w="25400">
              <a:solidFill>
                <a:srgbClr val="FF0000"/>
              </a:solidFill>
              <a:prstDash val="lgDash"/>
              <a:round/>
              <a:headEnd type="triangle" w="med" len="med"/>
              <a:tailEnd type="triangle" w="med" len="med"/>
            </a:ln>
            <a:extLst>
              <a:ext uri="{909E8E84-426E-40DD-AFC4-6F175D3DCCD1}">
                <a14:hiddenFill xmlns:a14="http://schemas.microsoft.com/office/drawing/2010/main">
                  <a:noFill/>
                </a14:hiddenFill>
              </a:ext>
            </a:extLst>
          </p:spPr>
        </p:cxnSp>
        <p:grpSp>
          <p:nvGrpSpPr>
            <p:cNvPr id="76832" name="Group 32"/>
            <p:cNvGrpSpPr>
              <a:grpSpLocks/>
            </p:cNvGrpSpPr>
            <p:nvPr/>
          </p:nvGrpSpPr>
          <p:grpSpPr bwMode="auto">
            <a:xfrm>
              <a:off x="2511" y="3236"/>
              <a:ext cx="690" cy="422"/>
              <a:chOff x="2511" y="3236"/>
              <a:chExt cx="690" cy="422"/>
            </a:xfrm>
          </p:grpSpPr>
          <p:sp>
            <p:nvSpPr>
              <p:cNvPr id="76833" name="Rectangle 33"/>
              <p:cNvSpPr>
                <a:spLocks noChangeArrowheads="1"/>
              </p:cNvSpPr>
              <p:nvPr/>
            </p:nvSpPr>
            <p:spPr bwMode="auto">
              <a:xfrm>
                <a:off x="2592" y="3446"/>
                <a:ext cx="55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r>
                  <a:rPr kumimoji="0" lang="en-US" altLang="en-US" sz="1400" b="1" i="0" u="none" strike="noStrike" kern="1200" cap="none" spc="0" normalizeH="0" baseline="0" noProof="0">
                    <a:ln>
                      <a:noFill/>
                    </a:ln>
                    <a:solidFill>
                      <a:srgbClr val="E7F02E"/>
                    </a:solidFill>
                    <a:effectLst/>
                    <a:uLnTx/>
                    <a:uFillTx/>
                    <a:latin typeface="Arial" panose="020B0604020202020204" pitchFamily="34" charset="0"/>
                    <a:ea typeface="+mn-ea"/>
                    <a:cs typeface="+mn-cs"/>
                  </a:rPr>
                  <a:t>IS NOT</a:t>
                </a:r>
              </a:p>
            </p:txBody>
          </p:sp>
          <p:sp>
            <p:nvSpPr>
              <p:cNvPr id="76834" name="Text Box 34"/>
              <p:cNvSpPr txBox="1">
                <a:spLocks noChangeArrowheads="1"/>
              </p:cNvSpPr>
              <p:nvPr/>
            </p:nvSpPr>
            <p:spPr bwMode="auto">
              <a:xfrm>
                <a:off x="2511" y="3236"/>
                <a:ext cx="690" cy="1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r>
                  <a:rPr kumimoji="0" lang="en-US" altLang="en-US" sz="1200" b="1" i="0" u="none" strike="noStrike" kern="1200" cap="none" spc="0" normalizeH="0" baseline="0" noProof="0">
                    <a:ln>
                      <a:noFill/>
                    </a:ln>
                    <a:solidFill>
                      <a:srgbClr val="E7F02E"/>
                    </a:solidFill>
                    <a:effectLst/>
                    <a:uLnTx/>
                    <a:uFillTx/>
                    <a:latin typeface="Arial" panose="020B0604020202020204" pitchFamily="34" charset="0"/>
                    <a:ea typeface="+mn-ea"/>
                    <a:cs typeface="+mn-cs"/>
                  </a:rPr>
                  <a:t>John 14:16</a:t>
                </a:r>
              </a:p>
            </p:txBody>
          </p:sp>
        </p:grpSp>
        <p:sp>
          <p:nvSpPr>
            <p:cNvPr id="76835" name="Text Box 35"/>
            <p:cNvSpPr txBox="1">
              <a:spLocks noChangeArrowheads="1"/>
            </p:cNvSpPr>
            <p:nvPr/>
          </p:nvSpPr>
          <p:spPr bwMode="auto">
            <a:xfrm>
              <a:off x="2458" y="2352"/>
              <a:ext cx="8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C0B00"/>
                  </a:solidFill>
                  <a:effectLst/>
                  <a:uLnTx/>
                  <a:uFillTx/>
                  <a:latin typeface="Arial Black" panose="020B0A04020102020204" pitchFamily="34" charset="0"/>
                  <a:ea typeface="+mn-ea"/>
                  <a:cs typeface="+mn-cs"/>
                </a:rPr>
                <a:t>GOD</a:t>
              </a:r>
            </a:p>
          </p:txBody>
        </p:sp>
      </p:grpSp>
      <p:sp>
        <p:nvSpPr>
          <p:cNvPr id="2" name="TextBox 1"/>
          <p:cNvSpPr txBox="1"/>
          <p:nvPr/>
        </p:nvSpPr>
        <p:spPr>
          <a:xfrm>
            <a:off x="143680" y="453203"/>
            <a:ext cx="3421129" cy="954107"/>
          </a:xfrm>
          <a:prstGeom prst="rect">
            <a:avLst/>
          </a:prstGeom>
          <a:noFill/>
        </p:spPr>
        <p:txBody>
          <a:bodyPr wrap="none" rtlCol="0">
            <a:spAutoFit/>
          </a:bodyPr>
          <a:lstStyle/>
          <a:p>
            <a:r>
              <a:rPr lang="en-US" sz="2800" b="1" dirty="0" err="1">
                <a:solidFill>
                  <a:schemeClr val="bg1"/>
                </a:solidFill>
              </a:rPr>
              <a:t>Deut</a:t>
            </a:r>
            <a:r>
              <a:rPr lang="en-US" sz="2800" b="1" dirty="0">
                <a:solidFill>
                  <a:schemeClr val="bg1"/>
                </a:solidFill>
              </a:rPr>
              <a:t> 6:4 “The Lord</a:t>
            </a:r>
          </a:p>
          <a:p>
            <a:r>
              <a:rPr lang="en-US" sz="2800" b="1" dirty="0">
                <a:solidFill>
                  <a:schemeClr val="bg1"/>
                </a:solidFill>
              </a:rPr>
              <a:t>God is ONE.”</a:t>
            </a:r>
          </a:p>
        </p:txBody>
      </p:sp>
      <p:sp>
        <p:nvSpPr>
          <p:cNvPr id="3" name="TextBox 2"/>
          <p:cNvSpPr txBox="1"/>
          <p:nvPr/>
        </p:nvSpPr>
        <p:spPr>
          <a:xfrm>
            <a:off x="4941071" y="1501525"/>
            <a:ext cx="4229556" cy="2246769"/>
          </a:xfrm>
          <a:prstGeom prst="rect">
            <a:avLst/>
          </a:prstGeom>
          <a:noFill/>
        </p:spPr>
        <p:txBody>
          <a:bodyPr wrap="none" rtlCol="0">
            <a:spAutoFit/>
          </a:bodyPr>
          <a:lstStyle/>
          <a:p>
            <a:r>
              <a:rPr lang="en-US" sz="2800" dirty="0">
                <a:solidFill>
                  <a:schemeClr val="bg1"/>
                </a:solidFill>
              </a:rPr>
              <a:t>God signifies deity. There</a:t>
            </a:r>
          </a:p>
          <a:p>
            <a:r>
              <a:rPr lang="en-US" sz="2800" dirty="0">
                <a:solidFill>
                  <a:schemeClr val="bg1"/>
                </a:solidFill>
              </a:rPr>
              <a:t>are three persons who</a:t>
            </a:r>
          </a:p>
          <a:p>
            <a:r>
              <a:rPr lang="en-US" sz="2800" dirty="0">
                <a:solidFill>
                  <a:schemeClr val="bg1"/>
                </a:solidFill>
              </a:rPr>
              <a:t>possess the nature of</a:t>
            </a:r>
          </a:p>
          <a:p>
            <a:r>
              <a:rPr lang="en-US" sz="2800" dirty="0">
                <a:solidFill>
                  <a:schemeClr val="bg1"/>
                </a:solidFill>
              </a:rPr>
              <a:t>      Deity.  The Father, </a:t>
            </a:r>
          </a:p>
          <a:p>
            <a:r>
              <a:rPr lang="en-US" sz="2800" dirty="0">
                <a:solidFill>
                  <a:schemeClr val="bg1"/>
                </a:solidFill>
              </a:rPr>
              <a:t>       Son and Holy Ghost</a:t>
            </a:r>
          </a:p>
        </p:txBody>
      </p:sp>
    </p:spTree>
    <p:extLst>
      <p:ext uri="{BB962C8B-B14F-4D97-AF65-F5344CB8AC3E}">
        <p14:creationId xmlns:p14="http://schemas.microsoft.com/office/powerpoint/2010/main" val="21637614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06362" y="132224"/>
            <a:ext cx="8229600" cy="661988"/>
          </a:xfrm>
        </p:spPr>
        <p:txBody>
          <a:bodyPr/>
          <a:lstStyle/>
          <a:p>
            <a:r>
              <a:rPr lang="en-US" altLang="en-US" sz="4400" dirty="0"/>
              <a:t>The Godhead</a:t>
            </a:r>
          </a:p>
        </p:txBody>
      </p:sp>
      <p:sp>
        <p:nvSpPr>
          <p:cNvPr id="71683" name="Rectangle 3"/>
          <p:cNvSpPr>
            <a:spLocks noGrp="1" noChangeArrowheads="1"/>
          </p:cNvSpPr>
          <p:nvPr>
            <p:ph type="body" idx="1"/>
          </p:nvPr>
        </p:nvSpPr>
        <p:spPr>
          <a:xfrm>
            <a:off x="2379407" y="1157748"/>
            <a:ext cx="6886575" cy="4525963"/>
          </a:xfrm>
        </p:spPr>
        <p:txBody>
          <a:bodyPr/>
          <a:lstStyle/>
          <a:p>
            <a:pPr>
              <a:buFontTx/>
              <a:buNone/>
            </a:pPr>
            <a:r>
              <a:rPr lang="en-US" altLang="en-US" sz="3200" dirty="0"/>
              <a:t>The Father… </a:t>
            </a:r>
          </a:p>
          <a:p>
            <a:pPr>
              <a:buFontTx/>
              <a:buNone/>
            </a:pPr>
            <a:r>
              <a:rPr lang="en-US" altLang="en-US" sz="3200" dirty="0"/>
              <a:t>			   The Son…</a:t>
            </a:r>
          </a:p>
          <a:p>
            <a:pPr>
              <a:buFontTx/>
              <a:buNone/>
            </a:pPr>
            <a:r>
              <a:rPr lang="en-US" altLang="en-US" sz="3200" dirty="0"/>
              <a:t>					   &amp; The Holy 						Spirit</a:t>
            </a:r>
          </a:p>
          <a:p>
            <a:pPr>
              <a:buFontTx/>
              <a:buNone/>
            </a:pPr>
            <a:endParaRPr lang="en-US" altLang="en-US" sz="3200" dirty="0">
              <a:solidFill>
                <a:srgbClr val="FF9900"/>
              </a:solidFill>
            </a:endParaRPr>
          </a:p>
          <a:p>
            <a:r>
              <a:rPr lang="en-US" altLang="en-US" sz="3200" dirty="0"/>
              <a:t>Distinct &amp; Separate Spiritual Beings</a:t>
            </a:r>
          </a:p>
          <a:p>
            <a:r>
              <a:rPr lang="en-US" altLang="en-US" sz="3200" dirty="0"/>
              <a:t>Existing Together as Deity – the </a:t>
            </a:r>
            <a:r>
              <a:rPr lang="en-US" altLang="en-US" sz="3200" dirty="0">
                <a:solidFill>
                  <a:srgbClr val="FF9900"/>
                </a:solidFill>
              </a:rPr>
              <a:t>One God</a:t>
            </a:r>
          </a:p>
          <a:p>
            <a:r>
              <a:rPr lang="en-US" altLang="en-US" sz="3200" dirty="0"/>
              <a:t>United in Purpose and Will</a:t>
            </a:r>
          </a:p>
        </p:txBody>
      </p:sp>
    </p:spTree>
    <p:extLst>
      <p:ext uri="{BB962C8B-B14F-4D97-AF65-F5344CB8AC3E}">
        <p14:creationId xmlns:p14="http://schemas.microsoft.com/office/powerpoint/2010/main" val="265703582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6730" y="4684693"/>
            <a:ext cx="2922595" cy="954107"/>
          </a:xfrm>
          <a:prstGeom prst="rect">
            <a:avLst/>
          </a:prstGeom>
          <a:noFill/>
        </p:spPr>
        <p:txBody>
          <a:bodyPr wrap="none" rtlCol="0">
            <a:spAutoFit/>
          </a:bodyPr>
          <a:lstStyle/>
          <a:p>
            <a:r>
              <a:rPr lang="en-US" sz="2800" dirty="0"/>
              <a:t>The Holy Spirit in</a:t>
            </a:r>
          </a:p>
          <a:p>
            <a:pPr algn="ctr"/>
            <a:r>
              <a:rPr lang="en-US" sz="2800" dirty="0"/>
              <a:t>Conversion</a:t>
            </a:r>
          </a:p>
        </p:txBody>
      </p:sp>
    </p:spTree>
    <p:extLst>
      <p:ext uri="{BB962C8B-B14F-4D97-AF65-F5344CB8AC3E}">
        <p14:creationId xmlns:p14="http://schemas.microsoft.com/office/powerpoint/2010/main" val="426805221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sz="4400" b="1" u="sng" dirty="0"/>
              <a:t>The Holy Spirit in Conversion</a:t>
            </a:r>
          </a:p>
        </p:txBody>
      </p:sp>
      <p:sp>
        <p:nvSpPr>
          <p:cNvPr id="3" name="Content Placeholder 2"/>
          <p:cNvSpPr>
            <a:spLocks noGrp="1"/>
          </p:cNvSpPr>
          <p:nvPr>
            <p:ph idx="1"/>
          </p:nvPr>
        </p:nvSpPr>
        <p:spPr>
          <a:xfrm>
            <a:off x="2693988" y="1563328"/>
            <a:ext cx="6326187" cy="4945627"/>
          </a:xfrm>
        </p:spPr>
        <p:txBody>
          <a:bodyPr/>
          <a:lstStyle/>
          <a:p>
            <a:r>
              <a:rPr lang="en-US" sz="3000" dirty="0"/>
              <a:t>There has NEVER been a conversion to Christ without the Holy Spirit having a part therein. </a:t>
            </a:r>
          </a:p>
          <a:p>
            <a:r>
              <a:rPr lang="en-US" sz="3000" dirty="0"/>
              <a:t>BUT</a:t>
            </a:r>
          </a:p>
          <a:p>
            <a:r>
              <a:rPr lang="en-US" sz="3000" dirty="0"/>
              <a:t>What is his work in the conversion process?</a:t>
            </a:r>
          </a:p>
          <a:p>
            <a:r>
              <a:rPr lang="en-US" sz="3000" dirty="0"/>
              <a:t>And</a:t>
            </a:r>
          </a:p>
          <a:p>
            <a:r>
              <a:rPr lang="en-US" sz="3000" dirty="0"/>
              <a:t>How is his work accomplished?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141891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sz="4400" b="1" u="sng" dirty="0"/>
              <a:t>His work is to Convict</a:t>
            </a:r>
          </a:p>
        </p:txBody>
      </p:sp>
      <p:sp>
        <p:nvSpPr>
          <p:cNvPr id="3" name="Content Placeholder 2"/>
          <p:cNvSpPr>
            <a:spLocks noGrp="1"/>
          </p:cNvSpPr>
          <p:nvPr>
            <p:ph idx="1"/>
          </p:nvPr>
        </p:nvSpPr>
        <p:spPr>
          <a:xfrm>
            <a:off x="2693988" y="1563328"/>
            <a:ext cx="6326187" cy="4945627"/>
          </a:xfrm>
        </p:spPr>
        <p:txBody>
          <a:bodyPr/>
          <a:lstStyle/>
          <a:p>
            <a:r>
              <a:rPr lang="en-US" sz="3000" dirty="0"/>
              <a:t>The brethren in Acts 2:38-47 were truly converted.</a:t>
            </a:r>
          </a:p>
          <a:p>
            <a:r>
              <a:rPr lang="en-US" sz="3000" dirty="0"/>
              <a:t>But prior to their being saved and added to the church they had to be “cut to the heart” (Acts 2:37)</a:t>
            </a:r>
          </a:p>
          <a:p>
            <a:endParaRPr lang="en-US" sz="3000" dirty="0"/>
          </a:p>
          <a:p>
            <a:r>
              <a:rPr lang="en-US" sz="3000" dirty="0"/>
              <a:t>Note what Jesus said about the work of the Holy Spirit in John 16:7,8</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487041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Nehemiah 9</a:t>
            </a:r>
          </a:p>
        </p:txBody>
      </p:sp>
      <p:sp>
        <p:nvSpPr>
          <p:cNvPr id="3" name="Content Placeholder 2"/>
          <p:cNvSpPr>
            <a:spLocks noGrp="1"/>
          </p:cNvSpPr>
          <p:nvPr>
            <p:ph idx="1"/>
          </p:nvPr>
        </p:nvSpPr>
        <p:spPr>
          <a:xfrm>
            <a:off x="2693988" y="1563328"/>
            <a:ext cx="6326187" cy="4945627"/>
          </a:xfrm>
        </p:spPr>
        <p:txBody>
          <a:bodyPr/>
          <a:lstStyle/>
          <a:p>
            <a:r>
              <a:rPr lang="en-US" sz="3000" dirty="0"/>
              <a:t>Note V. 20</a:t>
            </a:r>
          </a:p>
          <a:p>
            <a:r>
              <a:rPr lang="en-US" sz="3000" dirty="0"/>
              <a:t>“You also gave your good Spirit to instruct them.”</a:t>
            </a:r>
          </a:p>
          <a:p>
            <a:r>
              <a:rPr lang="en-US" sz="3000" dirty="0"/>
              <a:t>But how?</a:t>
            </a:r>
          </a:p>
          <a:p>
            <a:r>
              <a:rPr lang="en-US" sz="3000" dirty="0"/>
              <a:t>V. 30 answers that question</a:t>
            </a:r>
          </a:p>
          <a:p>
            <a:r>
              <a:rPr lang="en-US" sz="3000" dirty="0"/>
              <a:t>“[You] testified against them by your Spirit in Your prophets.”</a:t>
            </a:r>
          </a:p>
          <a:p>
            <a:r>
              <a:rPr lang="en-US" sz="3000" dirty="0"/>
              <a:t>The Spirit instructed through the prophets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2901699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6730" y="4684693"/>
            <a:ext cx="2922595" cy="954107"/>
          </a:xfrm>
          <a:prstGeom prst="rect">
            <a:avLst/>
          </a:prstGeom>
          <a:noFill/>
        </p:spPr>
        <p:txBody>
          <a:bodyPr wrap="none" rtlCol="0">
            <a:spAutoFit/>
          </a:bodyPr>
          <a:lstStyle/>
          <a:p>
            <a:r>
              <a:rPr lang="en-US" sz="2800" dirty="0"/>
              <a:t>The Holy Spirit in</a:t>
            </a:r>
          </a:p>
          <a:p>
            <a:pPr algn="ctr"/>
            <a:r>
              <a:rPr lang="en-US" sz="2800" dirty="0"/>
              <a:t>Conversion</a:t>
            </a:r>
          </a:p>
        </p:txBody>
      </p:sp>
    </p:spTree>
    <p:extLst>
      <p:ext uri="{BB962C8B-B14F-4D97-AF65-F5344CB8AC3E}">
        <p14:creationId xmlns:p14="http://schemas.microsoft.com/office/powerpoint/2010/main" val="193003389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sz="4400" b="1" u="sng" dirty="0"/>
              <a:t>The Holy Spirit in Conversion</a:t>
            </a:r>
          </a:p>
        </p:txBody>
      </p:sp>
      <p:sp>
        <p:nvSpPr>
          <p:cNvPr id="3" name="Content Placeholder 2"/>
          <p:cNvSpPr>
            <a:spLocks noGrp="1"/>
          </p:cNvSpPr>
          <p:nvPr>
            <p:ph idx="1"/>
          </p:nvPr>
        </p:nvSpPr>
        <p:spPr>
          <a:xfrm>
            <a:off x="2693988" y="1563328"/>
            <a:ext cx="6326187" cy="4945627"/>
          </a:xfrm>
        </p:spPr>
        <p:txBody>
          <a:bodyPr/>
          <a:lstStyle/>
          <a:p>
            <a:r>
              <a:rPr lang="en-US" sz="3000" dirty="0"/>
              <a:t>There has NEVER been a conversion to Christ without the Holy Spirit having a part therein. </a:t>
            </a:r>
          </a:p>
          <a:p>
            <a:r>
              <a:rPr lang="en-US" sz="3000" dirty="0"/>
              <a:t>BUT</a:t>
            </a:r>
          </a:p>
          <a:p>
            <a:r>
              <a:rPr lang="en-US" sz="3000" dirty="0"/>
              <a:t>What is his work in the conversion process?</a:t>
            </a:r>
          </a:p>
          <a:p>
            <a:r>
              <a:rPr lang="en-US" sz="3000" dirty="0"/>
              <a:t>And</a:t>
            </a:r>
          </a:p>
          <a:p>
            <a:r>
              <a:rPr lang="en-US" sz="3000" dirty="0"/>
              <a:t>How is his work accomplished?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613156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John 16:7-13/Acts 2:36-41</a:t>
            </a:r>
          </a:p>
        </p:txBody>
      </p:sp>
      <p:sp>
        <p:nvSpPr>
          <p:cNvPr id="3" name="Content Placeholder 2"/>
          <p:cNvSpPr>
            <a:spLocks noGrp="1"/>
          </p:cNvSpPr>
          <p:nvPr>
            <p:ph idx="1"/>
          </p:nvPr>
        </p:nvSpPr>
        <p:spPr>
          <a:xfrm>
            <a:off x="2693988" y="1563328"/>
            <a:ext cx="6326187" cy="4945627"/>
          </a:xfrm>
        </p:spPr>
        <p:txBody>
          <a:bodyPr/>
          <a:lstStyle/>
          <a:p>
            <a:r>
              <a:rPr lang="en-US" sz="3000" dirty="0"/>
              <a:t>Jesus promised the coming of the Spirit – 16:7</a:t>
            </a:r>
          </a:p>
          <a:p>
            <a:r>
              <a:rPr lang="en-US" sz="3000" dirty="0"/>
              <a:t>Jesus then says when He comes He will reprove/convict of sin – 16:8-10</a:t>
            </a:r>
          </a:p>
          <a:p>
            <a:r>
              <a:rPr lang="en-US" sz="3000" dirty="0"/>
              <a:t>Jesus says the Spirit will use words to accomplish His mission – 16:13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4148415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3DADB-2E74-4EAA-BE63-C055A59E9FF5}"/>
              </a:ext>
            </a:extLst>
          </p:cNvPr>
          <p:cNvSpPr>
            <a:spLocks noGrp="1"/>
          </p:cNvSpPr>
          <p:nvPr>
            <p:ph type="title"/>
          </p:nvPr>
        </p:nvSpPr>
        <p:spPr>
          <a:xfrm>
            <a:off x="126568" y="338138"/>
            <a:ext cx="6316662" cy="760989"/>
          </a:xfrm>
        </p:spPr>
        <p:txBody>
          <a:bodyPr/>
          <a:lstStyle/>
          <a:p>
            <a:r>
              <a:rPr lang="en-US" dirty="0"/>
              <a:t>Paul Earnhardt’s Comment</a:t>
            </a:r>
          </a:p>
        </p:txBody>
      </p:sp>
      <p:sp>
        <p:nvSpPr>
          <p:cNvPr id="3" name="Content Placeholder 2">
            <a:extLst>
              <a:ext uri="{FF2B5EF4-FFF2-40B4-BE49-F238E27FC236}">
                <a16:creationId xmlns:a16="http://schemas.microsoft.com/office/drawing/2014/main" id="{621ABA7B-71DD-450A-81E5-D48B0B07AFA3}"/>
              </a:ext>
            </a:extLst>
          </p:cNvPr>
          <p:cNvSpPr>
            <a:spLocks noGrp="1"/>
          </p:cNvSpPr>
          <p:nvPr>
            <p:ph idx="1"/>
          </p:nvPr>
        </p:nvSpPr>
        <p:spPr>
          <a:xfrm>
            <a:off x="554182" y="1600200"/>
            <a:ext cx="8465993" cy="4525963"/>
          </a:xfrm>
        </p:spPr>
        <p:txBody>
          <a:bodyPr/>
          <a:lstStyle/>
          <a:p>
            <a:r>
              <a:rPr lang="en-US" sz="2800" dirty="0"/>
              <a:t>After a few minutes of questions and answers, Paul gave me advice I have never forgotten:</a:t>
            </a:r>
          </a:p>
          <a:p>
            <a:endParaRPr lang="en-US" sz="2800" dirty="0"/>
          </a:p>
          <a:p>
            <a:pPr lvl="1"/>
            <a:r>
              <a:rPr lang="en-US" sz="2800" dirty="0"/>
              <a:t>“I will answer all of your questions, but allow me to give you some advice, don’t rely on a man’s answers for your questions, but allow the Word of God to answer your questions.  You will find all your questions answered within it.”</a:t>
            </a:r>
          </a:p>
        </p:txBody>
      </p:sp>
      <p:sp>
        <p:nvSpPr>
          <p:cNvPr id="4" name="Date Placeholder 3">
            <a:extLst>
              <a:ext uri="{FF2B5EF4-FFF2-40B4-BE49-F238E27FC236}">
                <a16:creationId xmlns:a16="http://schemas.microsoft.com/office/drawing/2014/main" id="{57D2B056-812A-43FF-84CB-1D96638616C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1012FE2-ADFE-4B28-BB42-B778CE6C614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37ACCEA-7446-46C3-8931-84A435E206C9}"/>
              </a:ext>
            </a:extLst>
          </p:cNvPr>
          <p:cNvSpPr>
            <a:spLocks noGrp="1"/>
          </p:cNvSpPr>
          <p:nvPr>
            <p:ph type="sldNum" sz="quarter" idx="12"/>
          </p:nvPr>
        </p:nvSpPr>
        <p:spPr/>
        <p:txBody>
          <a:bodyPr/>
          <a:lstStyle/>
          <a:p>
            <a:fld id="{F1FDF2F7-5BB0-4658-AE2F-D36D0C44FDA8}" type="slidenum">
              <a:rPr lang="en-US" smtClean="0"/>
              <a:t>5</a:t>
            </a:fld>
            <a:endParaRPr lang="en-US"/>
          </a:p>
        </p:txBody>
      </p:sp>
    </p:spTree>
    <p:extLst>
      <p:ext uri="{BB962C8B-B14F-4D97-AF65-F5344CB8AC3E}">
        <p14:creationId xmlns:p14="http://schemas.microsoft.com/office/powerpoint/2010/main" val="197913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John 16:7-13/Acts 2:36-41</a:t>
            </a:r>
          </a:p>
        </p:txBody>
      </p:sp>
      <p:sp>
        <p:nvSpPr>
          <p:cNvPr id="3" name="Content Placeholder 2"/>
          <p:cNvSpPr>
            <a:spLocks noGrp="1"/>
          </p:cNvSpPr>
          <p:nvPr>
            <p:ph idx="1"/>
          </p:nvPr>
        </p:nvSpPr>
        <p:spPr>
          <a:xfrm>
            <a:off x="2693988" y="1563328"/>
            <a:ext cx="6326187" cy="4945627"/>
          </a:xfrm>
        </p:spPr>
        <p:txBody>
          <a:bodyPr/>
          <a:lstStyle/>
          <a:p>
            <a:r>
              <a:rPr lang="en-US" sz="3000" dirty="0"/>
              <a:t>The Spirit came – Acts 2:1-4</a:t>
            </a:r>
          </a:p>
          <a:p>
            <a:r>
              <a:rPr lang="en-US" sz="3000" dirty="0"/>
              <a:t>The listeners/sinners were convicted – 2:37</a:t>
            </a:r>
          </a:p>
          <a:p>
            <a:r>
              <a:rPr lang="en-US" sz="3000" dirty="0"/>
              <a:t>How did He convict?</a:t>
            </a:r>
          </a:p>
          <a:p>
            <a:r>
              <a:rPr lang="en-US" sz="3000" dirty="0"/>
              <a:t>Notice verse 37 closely, “Now, when they HEARD this, they were cut to the heart.”</a:t>
            </a:r>
          </a:p>
          <a:p>
            <a:r>
              <a:rPr lang="en-US" sz="3000" dirty="0"/>
              <a:t>The words they HEARD convicted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27900473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John 16:7-13/Acts 8:26-40</a:t>
            </a:r>
          </a:p>
        </p:txBody>
      </p:sp>
      <p:sp>
        <p:nvSpPr>
          <p:cNvPr id="3" name="Content Placeholder 2"/>
          <p:cNvSpPr>
            <a:spLocks noGrp="1"/>
          </p:cNvSpPr>
          <p:nvPr>
            <p:ph idx="1"/>
          </p:nvPr>
        </p:nvSpPr>
        <p:spPr>
          <a:xfrm>
            <a:off x="2703821" y="1386347"/>
            <a:ext cx="6326187" cy="4945627"/>
          </a:xfrm>
        </p:spPr>
        <p:txBody>
          <a:bodyPr/>
          <a:lstStyle/>
          <a:p>
            <a:r>
              <a:rPr lang="en-US" sz="3000" dirty="0"/>
              <a:t>How did the Eunuch get to verse 38?</a:t>
            </a:r>
          </a:p>
          <a:p>
            <a:r>
              <a:rPr lang="en-US" sz="3000" dirty="0"/>
              <a:t>First, the Eunuch was reading (V. 30)</a:t>
            </a:r>
          </a:p>
          <a:p>
            <a:r>
              <a:rPr lang="en-US" sz="3000" dirty="0"/>
              <a:t>Second, Philip “preached” unto him (V. 35)</a:t>
            </a:r>
          </a:p>
          <a:p>
            <a:r>
              <a:rPr lang="en-US" sz="3000" dirty="0"/>
              <a:t>Through the proclamation of the word the Eunuch was convicted, without any direct direction upon the sinner other than through the word.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455681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John 16:7-13/Acts 7:51-53</a:t>
            </a:r>
          </a:p>
        </p:txBody>
      </p:sp>
      <p:sp>
        <p:nvSpPr>
          <p:cNvPr id="3" name="Content Placeholder 2"/>
          <p:cNvSpPr>
            <a:spLocks noGrp="1"/>
          </p:cNvSpPr>
          <p:nvPr>
            <p:ph idx="1"/>
          </p:nvPr>
        </p:nvSpPr>
        <p:spPr>
          <a:xfrm>
            <a:off x="2693988" y="1386348"/>
            <a:ext cx="6326187" cy="5122607"/>
          </a:xfrm>
        </p:spPr>
        <p:txBody>
          <a:bodyPr/>
          <a:lstStyle/>
          <a:p>
            <a:r>
              <a:rPr lang="en-US" sz="3000" dirty="0"/>
              <a:t>Stephen charged the council they resisted the HS.  His proof?</a:t>
            </a:r>
          </a:p>
          <a:p>
            <a:r>
              <a:rPr lang="en-US" sz="3000" dirty="0"/>
              <a:t>He then says, “your fathers also resisted the HS”    HOW?</a:t>
            </a:r>
          </a:p>
          <a:p>
            <a:r>
              <a:rPr lang="en-US" sz="3000" dirty="0"/>
              <a:t>By not listening to the prophets</a:t>
            </a:r>
          </a:p>
          <a:p>
            <a:r>
              <a:rPr lang="en-US" sz="3000" dirty="0"/>
              <a:t>The Spirit was operating through the words spoken by the prophets – </a:t>
            </a:r>
            <a:r>
              <a:rPr lang="en-US" sz="3000" b="1" u="sng" dirty="0"/>
              <a:t>1 Peter 1:9-12</a:t>
            </a:r>
          </a:p>
          <a:p>
            <a:r>
              <a:rPr lang="en-US" sz="3000" dirty="0"/>
              <a:t>The council was doing the same thing.</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3060482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1297858"/>
          </a:xfrm>
        </p:spPr>
        <p:txBody>
          <a:bodyPr/>
          <a:lstStyle/>
          <a:p>
            <a:pPr algn="ctr"/>
            <a:r>
              <a:rPr lang="en-US" b="1" u="sng" dirty="0"/>
              <a:t>He operates through the Word</a:t>
            </a:r>
            <a:br>
              <a:rPr lang="en-US" b="1" u="sng" dirty="0"/>
            </a:br>
            <a:r>
              <a:rPr lang="en-US" b="1" u="sng" dirty="0"/>
              <a:t>John 16:7-13/Acts 18:28</a:t>
            </a:r>
          </a:p>
        </p:txBody>
      </p:sp>
      <p:sp>
        <p:nvSpPr>
          <p:cNvPr id="3" name="Content Placeholder 2"/>
          <p:cNvSpPr>
            <a:spLocks noGrp="1"/>
          </p:cNvSpPr>
          <p:nvPr>
            <p:ph idx="1"/>
          </p:nvPr>
        </p:nvSpPr>
        <p:spPr>
          <a:xfrm>
            <a:off x="2693988" y="1563328"/>
            <a:ext cx="6326187" cy="4945627"/>
          </a:xfrm>
        </p:spPr>
        <p:txBody>
          <a:bodyPr/>
          <a:lstStyle/>
          <a:p>
            <a:r>
              <a:rPr lang="en-US" sz="3000" dirty="0"/>
              <a:t>Apollos “mightily convinced the Jews, and that publicly, showing by </a:t>
            </a:r>
            <a:r>
              <a:rPr lang="en-US" sz="3000" b="1" dirty="0">
                <a:solidFill>
                  <a:srgbClr val="FF0000"/>
                </a:solidFill>
              </a:rPr>
              <a:t>THE SCRIPTURES </a:t>
            </a:r>
            <a:r>
              <a:rPr lang="en-US" sz="3000" dirty="0"/>
              <a:t>that Jesus was the Christ.”</a:t>
            </a:r>
          </a:p>
          <a:p>
            <a:r>
              <a:rPr lang="en-US" sz="3000" dirty="0"/>
              <a:t>Sound doctrine = conviction</a:t>
            </a:r>
          </a:p>
          <a:p>
            <a:r>
              <a:rPr lang="en-US" sz="3000" b="1" u="sng" dirty="0"/>
              <a:t>Titus 1:9 </a:t>
            </a:r>
            <a:r>
              <a:rPr lang="en-US" sz="3000" dirty="0"/>
              <a:t>– Elders exhort and convict those who contradict.  How?  Through Sound Doctrine</a:t>
            </a:r>
          </a:p>
          <a:p>
            <a:r>
              <a:rPr lang="en-US" sz="3000" dirty="0"/>
              <a:t>Conviction results from sound doctrine.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41404860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The Spirit does NOT act directly upon the heart of the Sinner</a:t>
            </a:r>
          </a:p>
        </p:txBody>
      </p:sp>
      <p:sp>
        <p:nvSpPr>
          <p:cNvPr id="3" name="Content Placeholder 2"/>
          <p:cNvSpPr>
            <a:spLocks noGrp="1"/>
          </p:cNvSpPr>
          <p:nvPr>
            <p:ph idx="1"/>
          </p:nvPr>
        </p:nvSpPr>
        <p:spPr>
          <a:xfrm>
            <a:off x="2693988" y="1563328"/>
            <a:ext cx="6326187" cy="4945627"/>
          </a:xfrm>
        </p:spPr>
        <p:txBody>
          <a:bodyPr/>
          <a:lstStyle/>
          <a:p>
            <a:r>
              <a:rPr lang="en-US" sz="3000" dirty="0"/>
              <a:t>To advocate that the Spirit does act directly upon the heart of the sinner, results in some serious errors.</a:t>
            </a:r>
          </a:p>
          <a:p>
            <a:r>
              <a:rPr lang="en-US" sz="3000" dirty="0"/>
              <a:t>First, the doctrine destroys the importance of preaching – 1 Cor. 1:21; Titus 1:3; 1 </a:t>
            </a:r>
            <a:r>
              <a:rPr lang="en-US" sz="3000" dirty="0" err="1"/>
              <a:t>Cor</a:t>
            </a:r>
            <a:r>
              <a:rPr lang="en-US" sz="3000" dirty="0"/>
              <a:t> 9:16; Mk 16:15; </a:t>
            </a:r>
            <a:r>
              <a:rPr lang="en-US" sz="3000" dirty="0" err="1"/>
              <a:t>Jn</a:t>
            </a:r>
            <a:r>
              <a:rPr lang="en-US" sz="3000" dirty="0"/>
              <a:t> 6:44,45</a:t>
            </a:r>
          </a:p>
          <a:p>
            <a:r>
              <a:rPr lang="en-US" sz="3000" dirty="0"/>
              <a:t>Second this doctrine makes God a partial God – Acts 10:34,35 – not ALL receive the Spirit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26754552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The Spirit does NOT act directly upon the heart of the Sinner</a:t>
            </a:r>
          </a:p>
        </p:txBody>
      </p:sp>
      <p:sp>
        <p:nvSpPr>
          <p:cNvPr id="3" name="Content Placeholder 2"/>
          <p:cNvSpPr>
            <a:spLocks noGrp="1"/>
          </p:cNvSpPr>
          <p:nvPr>
            <p:ph idx="1"/>
          </p:nvPr>
        </p:nvSpPr>
        <p:spPr>
          <a:xfrm>
            <a:off x="2693988" y="1474838"/>
            <a:ext cx="6326187" cy="4945627"/>
          </a:xfrm>
        </p:spPr>
        <p:txBody>
          <a:bodyPr/>
          <a:lstStyle/>
          <a:p>
            <a:r>
              <a:rPr lang="en-US" sz="3000" dirty="0"/>
              <a:t>Third, this doctrine sets aside the mission of the church which is to make believers – 2 Tim 2:2; Rom 10:17; 1 Tim 3:15</a:t>
            </a:r>
          </a:p>
          <a:p>
            <a:r>
              <a:rPr lang="en-US" sz="3000" dirty="0"/>
              <a:t>Fourth, the doctrine destroys the all-sufficiency of the Scriptures – 2 Tim 3:16,17; 2 Pet 1:3</a:t>
            </a:r>
          </a:p>
          <a:p>
            <a:r>
              <a:rPr lang="en-US" sz="3000" dirty="0"/>
              <a:t>Finally, the doctrine disrespects the fact that the gospel is God’s exclusive power to bring salvation – Rom 1:16; Jas 1:21; Acts 11:14</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5809277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The Spirit does NOT act directly upon the heart of the Sinner</a:t>
            </a:r>
          </a:p>
        </p:txBody>
      </p:sp>
      <p:sp>
        <p:nvSpPr>
          <p:cNvPr id="3" name="Content Placeholder 2"/>
          <p:cNvSpPr>
            <a:spLocks noGrp="1"/>
          </p:cNvSpPr>
          <p:nvPr>
            <p:ph idx="1"/>
          </p:nvPr>
        </p:nvSpPr>
        <p:spPr>
          <a:xfrm>
            <a:off x="2693988" y="1563328"/>
            <a:ext cx="6326187" cy="4945627"/>
          </a:xfrm>
        </p:spPr>
        <p:txBody>
          <a:bodyPr/>
          <a:lstStyle/>
          <a:p>
            <a:r>
              <a:rPr lang="en-US" sz="2700" dirty="0"/>
              <a:t>There is not a SINGLE case of conversion in the book of Acts where there is a direct operation of the Holy Spirit.</a:t>
            </a:r>
          </a:p>
          <a:p>
            <a:r>
              <a:rPr lang="en-US" sz="2700" dirty="0"/>
              <a:t>But in every case of conversion recorded in the Bible, the word of God was present.</a:t>
            </a:r>
          </a:p>
          <a:p>
            <a:r>
              <a:rPr lang="en-US" sz="2700" dirty="0"/>
              <a:t>In every case, sinners: heard, believed, repented, confessed and were baptized, but never is mentioned a direct operation of the Holy Spirit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14295033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8633" y="4653657"/>
            <a:ext cx="3145413" cy="1077218"/>
          </a:xfrm>
          <a:prstGeom prst="rect">
            <a:avLst/>
          </a:prstGeom>
          <a:noFill/>
        </p:spPr>
        <p:txBody>
          <a:bodyPr wrap="none" rtlCol="0">
            <a:spAutoFit/>
          </a:bodyPr>
          <a:lstStyle/>
          <a:p>
            <a:r>
              <a:rPr lang="en-US" sz="3200" dirty="0"/>
              <a:t>Indwelling of the</a:t>
            </a:r>
          </a:p>
          <a:p>
            <a:pPr algn="ctr"/>
            <a:r>
              <a:rPr lang="en-US" sz="3200" dirty="0"/>
              <a:t>Holy Spirit</a:t>
            </a:r>
          </a:p>
        </p:txBody>
      </p:sp>
    </p:spTree>
    <p:extLst>
      <p:ext uri="{BB962C8B-B14F-4D97-AF65-F5344CB8AC3E}">
        <p14:creationId xmlns:p14="http://schemas.microsoft.com/office/powerpoint/2010/main" val="206183980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The book of Acts affirms the indwelling of the Spirit in the Christian</a:t>
            </a:r>
          </a:p>
          <a:p>
            <a:r>
              <a:rPr lang="en-US" sz="3000" dirty="0"/>
              <a:t>Acts 2:38</a:t>
            </a:r>
          </a:p>
          <a:p>
            <a:r>
              <a:rPr lang="en-US" sz="3000" dirty="0"/>
              <a:t>As the gift of ten dollars would be ten dollars, the gift of the Holy Spirit would be the Holy Spirit</a:t>
            </a:r>
          </a:p>
          <a:p>
            <a:r>
              <a:rPr lang="en-US" sz="3000" dirty="0"/>
              <a:t>Acts 5:32</a:t>
            </a:r>
          </a:p>
          <a:p>
            <a:r>
              <a:rPr lang="en-US" sz="3000" dirty="0"/>
              <a:t>God has given the Holy Spirit to “those who obey Him.”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05995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3238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209368"/>
            <a:ext cx="6326187" cy="5211097"/>
          </a:xfrm>
        </p:spPr>
        <p:txBody>
          <a:bodyPr/>
          <a:lstStyle/>
          <a:p>
            <a:r>
              <a:rPr lang="en-US" sz="3000" dirty="0"/>
              <a:t>1 Corinthians 6:19</a:t>
            </a:r>
          </a:p>
          <a:p>
            <a:r>
              <a:rPr lang="en-US" sz="3000" dirty="0"/>
              <a:t>Again, “the Spirit who is in you”</a:t>
            </a:r>
          </a:p>
          <a:p>
            <a:r>
              <a:rPr lang="en-US" sz="3000" dirty="0"/>
              <a:t>Galatians 4:6</a:t>
            </a:r>
          </a:p>
          <a:p>
            <a:r>
              <a:rPr lang="en-US" sz="3000" dirty="0"/>
              <a:t>Again, “God has sent forth the Spirit of His Son into your hearts”</a:t>
            </a:r>
          </a:p>
          <a:p>
            <a:r>
              <a:rPr lang="en-US" sz="3000" dirty="0"/>
              <a:t>Romans 8:9,11</a:t>
            </a:r>
          </a:p>
          <a:p>
            <a:r>
              <a:rPr lang="en-US" sz="3000" dirty="0"/>
              <a:t>This passage would indicate that yes, the Spirit does dwell in us</a:t>
            </a:r>
          </a:p>
          <a:p>
            <a:r>
              <a:rPr lang="en-US" sz="3000" dirty="0"/>
              <a:t>So, the questions is not does the Spirit dwell in us, but HOW?</a:t>
            </a:r>
          </a:p>
          <a:p>
            <a:pPr marL="0" indent="0">
              <a:buNone/>
            </a:pP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9087053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2E46-B2E0-4D75-80B7-10F523BCEFC9}"/>
              </a:ext>
            </a:extLst>
          </p:cNvPr>
          <p:cNvSpPr>
            <a:spLocks noGrp="1"/>
          </p:cNvSpPr>
          <p:nvPr>
            <p:ph type="title"/>
          </p:nvPr>
        </p:nvSpPr>
        <p:spPr>
          <a:xfrm>
            <a:off x="121920" y="136525"/>
            <a:ext cx="7498080" cy="639762"/>
          </a:xfrm>
        </p:spPr>
        <p:txBody>
          <a:bodyPr>
            <a:normAutofit/>
          </a:bodyPr>
          <a:lstStyle/>
          <a:p>
            <a:r>
              <a:rPr lang="en-US" dirty="0"/>
              <a:t>Since Then</a:t>
            </a:r>
          </a:p>
        </p:txBody>
      </p:sp>
      <p:sp>
        <p:nvSpPr>
          <p:cNvPr id="3" name="Content Placeholder 2">
            <a:extLst>
              <a:ext uri="{FF2B5EF4-FFF2-40B4-BE49-F238E27FC236}">
                <a16:creationId xmlns:a16="http://schemas.microsoft.com/office/drawing/2014/main" id="{F2D9C65C-E737-4B81-8F60-85E77A6C250B}"/>
              </a:ext>
            </a:extLst>
          </p:cNvPr>
          <p:cNvSpPr>
            <a:spLocks noGrp="1"/>
          </p:cNvSpPr>
          <p:nvPr>
            <p:ph idx="1"/>
          </p:nvPr>
        </p:nvSpPr>
        <p:spPr>
          <a:xfrm>
            <a:off x="210312" y="838200"/>
            <a:ext cx="8723376" cy="5410200"/>
          </a:xfrm>
        </p:spPr>
        <p:txBody>
          <a:bodyPr>
            <a:normAutofit/>
          </a:bodyPr>
          <a:lstStyle/>
          <a:p>
            <a:r>
              <a:rPr lang="en-US" sz="2800" dirty="0"/>
              <a:t>I have always looked for all my question’s answer(s) in the Word of God.</a:t>
            </a:r>
          </a:p>
          <a:p>
            <a:r>
              <a:rPr lang="en-US" sz="2800" dirty="0"/>
              <a:t>When I started preaching, I started to look for biblical principals on the topic of how to study the bible.</a:t>
            </a:r>
          </a:p>
          <a:p>
            <a:r>
              <a:rPr lang="en-US" sz="2800" dirty="0"/>
              <a:t>Sort of strange to think of the bible giving answers as to how to study itself! But I believe it actually does do that.</a:t>
            </a:r>
          </a:p>
          <a:p>
            <a:r>
              <a:rPr lang="en-US" sz="2800" dirty="0"/>
              <a:t>Over the years, I have found </a:t>
            </a:r>
            <a:r>
              <a:rPr lang="en-US" sz="2800" b="1" u="sng" dirty="0">
                <a:solidFill>
                  <a:srgbClr val="FF0000"/>
                </a:solidFill>
              </a:rPr>
              <a:t>8 principles </a:t>
            </a:r>
            <a:r>
              <a:rPr lang="en-US" sz="2800" dirty="0"/>
              <a:t>taught in the Word of God that I have always used when studying on biblical topics.</a:t>
            </a:r>
          </a:p>
        </p:txBody>
      </p:sp>
      <p:sp>
        <p:nvSpPr>
          <p:cNvPr id="4" name="Date Placeholder 3">
            <a:extLst>
              <a:ext uri="{FF2B5EF4-FFF2-40B4-BE49-F238E27FC236}">
                <a16:creationId xmlns:a16="http://schemas.microsoft.com/office/drawing/2014/main" id="{0399D115-0390-48FA-919A-26AD7187585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38A9BD1-B8A1-4184-8505-1DC84E098A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8D0EF6-46D9-48F9-9698-BA6FC15770B9}"/>
              </a:ext>
            </a:extLst>
          </p:cNvPr>
          <p:cNvSpPr>
            <a:spLocks noGrp="1"/>
          </p:cNvSpPr>
          <p:nvPr>
            <p:ph type="sldNum" sz="quarter" idx="12"/>
          </p:nvPr>
        </p:nvSpPr>
        <p:spPr/>
        <p:txBody>
          <a:bodyPr/>
          <a:lstStyle/>
          <a:p>
            <a:fld id="{F1FDF2F7-5BB0-4658-AE2F-D36D0C44FDA8}" type="slidenum">
              <a:rPr lang="en-US" smtClean="0"/>
              <a:t>6</a:t>
            </a:fld>
            <a:endParaRPr lang="en-US"/>
          </a:p>
        </p:txBody>
      </p:sp>
    </p:spTree>
    <p:extLst>
      <p:ext uri="{BB962C8B-B14F-4D97-AF65-F5344CB8AC3E}">
        <p14:creationId xmlns:p14="http://schemas.microsoft.com/office/powerpoint/2010/main" val="891128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Romans chapter 8 is a tough chapter.</a:t>
            </a:r>
          </a:p>
          <a:p>
            <a:r>
              <a:rPr lang="en-US" sz="3000" dirty="0"/>
              <a:t>This passage is one that is used by many to say the Holy Spirit directly dwells in us.</a:t>
            </a:r>
          </a:p>
          <a:p>
            <a:r>
              <a:rPr lang="en-US" sz="3000" dirty="0"/>
              <a:t>So, we are going to look at Romans 8 for a few minutes and determine HOW the Spirit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482039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Point of the chapter – What the law could not do, God did through His Son.  The man who is in Christ is not guilty but forgiven.</a:t>
            </a:r>
          </a:p>
          <a:p>
            <a:r>
              <a:rPr lang="en-US" sz="3000" dirty="0"/>
              <a:t>Many want to jump right to verse 9 and 11 where it says the Spirit dwells in us.</a:t>
            </a:r>
          </a:p>
          <a:p>
            <a:r>
              <a:rPr lang="en-US" sz="3000" dirty="0"/>
              <a:t>BUT, we must look at the context of what is being said before those verses if we are to understand those verses properly.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92944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In verses 1,2 we are talking about walking after the law of the Spirit of life.  That law has made me free from the law of death and sin (OT).</a:t>
            </a:r>
          </a:p>
          <a:p>
            <a:r>
              <a:rPr lang="en-US" sz="3000" dirty="0"/>
              <a:t>What the OT could not do, God did by sending His Son (3)</a:t>
            </a:r>
          </a:p>
          <a:p>
            <a:r>
              <a:rPr lang="en-US" sz="3000" dirty="0"/>
              <a:t>And we don’t mind the things of the flesh but the things of the Spirit (5,6)</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166431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Verse 6 sets the tone and background for the next several verses.</a:t>
            </a:r>
          </a:p>
          <a:p>
            <a:r>
              <a:rPr lang="en-US" sz="3000" dirty="0"/>
              <a:t>To be carnally minded is death, we need to be spiritually minded.  Filling our mind with the word of God.</a:t>
            </a:r>
          </a:p>
          <a:p>
            <a:r>
              <a:rPr lang="en-US" sz="3000" dirty="0"/>
              <a:t>Being of the flesh, minding earthly things does not lead one to please God (8)</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4536512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4945627"/>
          </a:xfrm>
        </p:spPr>
        <p:txBody>
          <a:bodyPr/>
          <a:lstStyle/>
          <a:p>
            <a:r>
              <a:rPr lang="en-US" sz="3000" dirty="0"/>
              <a:t>The emphasis on verses 6-8 is on the mind and not minding earthly, fleshly things.</a:t>
            </a:r>
          </a:p>
          <a:p>
            <a:r>
              <a:rPr lang="en-US" sz="3000" dirty="0"/>
              <a:t>How does this all occur?  How do we NOT mind earthly things?</a:t>
            </a:r>
          </a:p>
          <a:p>
            <a:r>
              <a:rPr lang="en-US" sz="3000" dirty="0"/>
              <a:t>Romans 12:1,2</a:t>
            </a:r>
          </a:p>
          <a:p>
            <a:r>
              <a:rPr lang="en-US" sz="3000" dirty="0"/>
              <a:t>By transforming our minds with the word of God.  </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11364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5545394"/>
          </a:xfrm>
        </p:spPr>
        <p:txBody>
          <a:bodyPr/>
          <a:lstStyle/>
          <a:p>
            <a:r>
              <a:rPr lang="en-US" sz="2800" dirty="0"/>
              <a:t>This all leads us to verses 9 and 11.</a:t>
            </a:r>
          </a:p>
          <a:p>
            <a:r>
              <a:rPr lang="en-US" sz="2800" dirty="0"/>
              <a:t>The Spirit dwells in us through the word of God, not minding earthly and fleshly things.</a:t>
            </a:r>
          </a:p>
          <a:p>
            <a:r>
              <a:rPr lang="en-US" sz="2800" dirty="0"/>
              <a:t>Is this dwelling to be taken literally, or is Paul continuing with this thought of not minding earthly things and filling our minds with God’s word?</a:t>
            </a:r>
          </a:p>
          <a:p>
            <a:r>
              <a:rPr lang="en-US" sz="2800" dirty="0"/>
              <a:t>We must note V 10 as well to see if Paul is talking literally or figuratively.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40651509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4945627"/>
          </a:xfrm>
        </p:spPr>
        <p:txBody>
          <a:bodyPr/>
          <a:lstStyle/>
          <a:p>
            <a:r>
              <a:rPr lang="en-US" sz="3000" dirty="0"/>
              <a:t>If the Spirit dwells in us, then Christ must also literally dwell in us – verse 10.</a:t>
            </a:r>
          </a:p>
          <a:p>
            <a:r>
              <a:rPr lang="en-US" sz="3000" dirty="0"/>
              <a:t>We do know that Christ cannot literally dwell in us because he is literally in heaven – Acts 2:33</a:t>
            </a:r>
          </a:p>
          <a:p>
            <a:r>
              <a:rPr lang="en-US" sz="3000" dirty="0"/>
              <a:t>Paul has used this sort of language already in Romans to be talking figuratively and not literally.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8640652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196313"/>
            <a:ext cx="6316662" cy="678425"/>
          </a:xfrm>
        </p:spPr>
        <p:txBody>
          <a:bodyPr/>
          <a:lstStyle/>
          <a:p>
            <a:pPr algn="ctr"/>
            <a:r>
              <a:rPr lang="en-US" b="1" u="sng" dirty="0"/>
              <a:t>Does the Spirit Indwell in us?</a:t>
            </a:r>
          </a:p>
        </p:txBody>
      </p:sp>
      <p:sp>
        <p:nvSpPr>
          <p:cNvPr id="3" name="Content Placeholder 2"/>
          <p:cNvSpPr>
            <a:spLocks noGrp="1"/>
          </p:cNvSpPr>
          <p:nvPr>
            <p:ph idx="1"/>
          </p:nvPr>
        </p:nvSpPr>
        <p:spPr>
          <a:xfrm>
            <a:off x="2693988" y="874738"/>
            <a:ext cx="6326187" cy="5545727"/>
          </a:xfrm>
        </p:spPr>
        <p:txBody>
          <a:bodyPr/>
          <a:lstStyle/>
          <a:p>
            <a:r>
              <a:rPr lang="en-US" sz="3000" dirty="0"/>
              <a:t>Does sin literally dwell in us? Note 7:17 and 20</a:t>
            </a:r>
          </a:p>
          <a:p>
            <a:r>
              <a:rPr lang="en-US" sz="3000" dirty="0"/>
              <a:t>These are all metaphors, sin does not literally dwell in us, nor does Christ or the Holy Spirit.</a:t>
            </a:r>
          </a:p>
          <a:p>
            <a:r>
              <a:rPr lang="en-US" sz="3000" dirty="0"/>
              <a:t>How does the Spirit dwell in us then?</a:t>
            </a:r>
          </a:p>
          <a:p>
            <a:r>
              <a:rPr lang="en-US" sz="3000" dirty="0"/>
              <a:t>Colossians 3:5-10 (through knowledge (or the word), v. 10, is how He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695438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1 Peter 1:22,23 – we obeyed through the Spirit and are born again how?  By the word.  Note the emphasis is on the word at all times.</a:t>
            </a:r>
          </a:p>
          <a:p>
            <a:r>
              <a:rPr lang="en-US" sz="3000" dirty="0"/>
              <a:t>Whatever the Spirit does for us on earth, he does through the word of God.  Otherwise, to the extent, the word would not be ALL SUFFICIENT – 2 Tim 3:16,17; 2 Pet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809582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It is interesting to note what the Scriptures say the Holy Spirit does for us and then compare to see what else does the same thing the Spirit does for us.  Let’s look at a few Scriptures: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2777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4FFD-3057-4D45-8CA1-2D9EDF954E91}"/>
              </a:ext>
            </a:extLst>
          </p:cNvPr>
          <p:cNvSpPr>
            <a:spLocks noGrp="1"/>
          </p:cNvSpPr>
          <p:nvPr>
            <p:ph type="title"/>
          </p:nvPr>
        </p:nvSpPr>
        <p:spPr>
          <a:xfrm>
            <a:off x="0" y="9741"/>
            <a:ext cx="2831592" cy="692727"/>
          </a:xfrm>
        </p:spPr>
        <p:txBody>
          <a:bodyPr/>
          <a:lstStyle/>
          <a:p>
            <a:r>
              <a:rPr lang="en-US" dirty="0"/>
              <a:t>Principles</a:t>
            </a:r>
          </a:p>
        </p:txBody>
      </p:sp>
      <p:sp>
        <p:nvSpPr>
          <p:cNvPr id="3" name="Content Placeholder 2">
            <a:extLst>
              <a:ext uri="{FF2B5EF4-FFF2-40B4-BE49-F238E27FC236}">
                <a16:creationId xmlns:a16="http://schemas.microsoft.com/office/drawing/2014/main" id="{74DA9661-1027-436E-87A1-19E6CDB2A343}"/>
              </a:ext>
            </a:extLst>
          </p:cNvPr>
          <p:cNvSpPr>
            <a:spLocks noGrp="1"/>
          </p:cNvSpPr>
          <p:nvPr>
            <p:ph idx="1"/>
          </p:nvPr>
        </p:nvSpPr>
        <p:spPr>
          <a:xfrm>
            <a:off x="379995" y="792162"/>
            <a:ext cx="8553693" cy="5456238"/>
          </a:xfrm>
        </p:spPr>
        <p:txBody>
          <a:bodyPr>
            <a:normAutofit/>
          </a:bodyPr>
          <a:lstStyle/>
          <a:p>
            <a:r>
              <a:rPr lang="en-US" b="1" u="sng" dirty="0">
                <a:solidFill>
                  <a:srgbClr val="7030A0"/>
                </a:solidFill>
              </a:rPr>
              <a:t>Principle 1 </a:t>
            </a:r>
            <a:r>
              <a:rPr lang="en-US" dirty="0"/>
              <a:t>= </a:t>
            </a:r>
            <a:r>
              <a:rPr lang="en-US" b="1" dirty="0">
                <a:solidFill>
                  <a:srgbClr val="FF0000"/>
                </a:solidFill>
              </a:rPr>
              <a:t>Keep it all in context</a:t>
            </a:r>
          </a:p>
          <a:p>
            <a:pPr lvl="1"/>
            <a:r>
              <a:rPr lang="en-US" dirty="0"/>
              <a:t>In the passage/verse</a:t>
            </a:r>
          </a:p>
          <a:p>
            <a:pPr lvl="1"/>
            <a:r>
              <a:rPr lang="en-US" dirty="0"/>
              <a:t>In the paragraph</a:t>
            </a:r>
          </a:p>
          <a:p>
            <a:pPr lvl="1"/>
            <a:r>
              <a:rPr lang="en-US" dirty="0"/>
              <a:t>In the chapter</a:t>
            </a:r>
          </a:p>
          <a:p>
            <a:pPr lvl="1"/>
            <a:r>
              <a:rPr lang="en-US" dirty="0"/>
              <a:t>In the book/letter</a:t>
            </a:r>
          </a:p>
          <a:p>
            <a:pPr lvl="1"/>
            <a:r>
              <a:rPr lang="en-US" dirty="0"/>
              <a:t>In the Bible</a:t>
            </a:r>
          </a:p>
          <a:p>
            <a:r>
              <a:rPr lang="en-US" sz="2800" dirty="0"/>
              <a:t>Notice </a:t>
            </a:r>
            <a:r>
              <a:rPr lang="en-US" sz="2800" b="1" u="sng" dirty="0"/>
              <a:t>Matthew 4:6</a:t>
            </a:r>
            <a:r>
              <a:rPr lang="en-US" sz="2800" dirty="0"/>
              <a:t> (Satan </a:t>
            </a:r>
            <a:r>
              <a:rPr lang="en-US" sz="2800" b="1" u="sng" dirty="0">
                <a:solidFill>
                  <a:srgbClr val="FF0000"/>
                </a:solidFill>
              </a:rPr>
              <a:t>QUOTES</a:t>
            </a:r>
            <a:r>
              <a:rPr lang="en-US" sz="2800" dirty="0"/>
              <a:t> Scripture!)</a:t>
            </a:r>
          </a:p>
        </p:txBody>
      </p:sp>
      <p:sp>
        <p:nvSpPr>
          <p:cNvPr id="4" name="Date Placeholder 3">
            <a:extLst>
              <a:ext uri="{FF2B5EF4-FFF2-40B4-BE49-F238E27FC236}">
                <a16:creationId xmlns:a16="http://schemas.microsoft.com/office/drawing/2014/main" id="{1755BA73-76FA-49FE-801B-94E9402FC8F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BDF55AC-6774-4E15-BE16-0029D924F4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A3204A-4C2E-447B-82C0-1CC99686E97A}"/>
              </a:ext>
            </a:extLst>
          </p:cNvPr>
          <p:cNvSpPr>
            <a:spLocks noGrp="1"/>
          </p:cNvSpPr>
          <p:nvPr>
            <p:ph type="sldNum" sz="quarter" idx="12"/>
          </p:nvPr>
        </p:nvSpPr>
        <p:spPr/>
        <p:txBody>
          <a:bodyPr/>
          <a:lstStyle/>
          <a:p>
            <a:fld id="{F1FDF2F7-5BB0-4658-AE2F-D36D0C44FDA8}" type="slidenum">
              <a:rPr lang="en-US" smtClean="0"/>
              <a:t>7</a:t>
            </a:fld>
            <a:endParaRPr lang="en-US"/>
          </a:p>
        </p:txBody>
      </p:sp>
      <p:sp>
        <p:nvSpPr>
          <p:cNvPr id="7" name="TextBox 6">
            <a:extLst>
              <a:ext uri="{FF2B5EF4-FFF2-40B4-BE49-F238E27FC236}">
                <a16:creationId xmlns:a16="http://schemas.microsoft.com/office/drawing/2014/main" id="{3225099C-0FF4-46F4-9F52-0B3924064643}"/>
              </a:ext>
            </a:extLst>
          </p:cNvPr>
          <p:cNvSpPr txBox="1"/>
          <p:nvPr/>
        </p:nvSpPr>
        <p:spPr>
          <a:xfrm>
            <a:off x="642142" y="4130448"/>
            <a:ext cx="7859716" cy="1569660"/>
          </a:xfrm>
          <a:prstGeom prst="rect">
            <a:avLst/>
          </a:prstGeom>
          <a:solidFill>
            <a:schemeClr val="tx1"/>
          </a:solidFill>
        </p:spPr>
        <p:txBody>
          <a:bodyPr wrap="none" rtlCol="0">
            <a:spAutoFit/>
          </a:bodyPr>
          <a:lstStyle/>
          <a:p>
            <a:pPr algn="ctr"/>
            <a:r>
              <a:rPr lang="en-US" sz="2400" b="1" baseline="30000" dirty="0">
                <a:solidFill>
                  <a:srgbClr val="FFFFFF"/>
                </a:solidFill>
                <a:latin typeface="Calibri" panose="020F0502020204030204" pitchFamily="34" charset="0"/>
                <a:cs typeface="Calibri" panose="020F0502020204030204" pitchFamily="34" charset="0"/>
              </a:rPr>
              <a:t>6 </a:t>
            </a:r>
            <a:r>
              <a:rPr lang="en-US" sz="2400" b="1" dirty="0">
                <a:solidFill>
                  <a:srgbClr val="FFFFFF"/>
                </a:solidFill>
                <a:latin typeface="Calibri" panose="020F0502020204030204" pitchFamily="34" charset="0"/>
                <a:cs typeface="Calibri" panose="020F0502020204030204" pitchFamily="34" charset="0"/>
              </a:rPr>
              <a:t>and said to Him, “If You are the Son of God, throw Yourself </a:t>
            </a:r>
          </a:p>
          <a:p>
            <a:pPr algn="ctr"/>
            <a:r>
              <a:rPr lang="en-US" sz="2400" b="1" dirty="0">
                <a:solidFill>
                  <a:srgbClr val="FFFFFF"/>
                </a:solidFill>
                <a:latin typeface="Calibri" panose="020F0502020204030204" pitchFamily="34" charset="0"/>
                <a:cs typeface="Calibri" panose="020F0502020204030204" pitchFamily="34" charset="0"/>
              </a:rPr>
              <a:t>down. For it is written: ‘He shall give His angels charge over </a:t>
            </a:r>
          </a:p>
          <a:p>
            <a:pPr algn="ctr"/>
            <a:r>
              <a:rPr lang="en-US" sz="2400" b="1" dirty="0">
                <a:solidFill>
                  <a:srgbClr val="FFFFFF"/>
                </a:solidFill>
                <a:latin typeface="Calibri" panose="020F0502020204030204" pitchFamily="34" charset="0"/>
                <a:cs typeface="Calibri" panose="020F0502020204030204" pitchFamily="34" charset="0"/>
              </a:rPr>
              <a:t>you,’ and, ‘In </a:t>
            </a:r>
            <a:r>
              <a:rPr lang="en-US" sz="2400" b="1" i="1" dirty="0">
                <a:solidFill>
                  <a:srgbClr val="FFFFFF"/>
                </a:solidFill>
                <a:latin typeface="Calibri" panose="020F0502020204030204" pitchFamily="34" charset="0"/>
                <a:cs typeface="Calibri" panose="020F0502020204030204" pitchFamily="34" charset="0"/>
              </a:rPr>
              <a:t>their</a:t>
            </a:r>
            <a:r>
              <a:rPr lang="en-US" sz="2400" b="1" dirty="0">
                <a:solidFill>
                  <a:srgbClr val="FFFFFF"/>
                </a:solidFill>
                <a:latin typeface="Calibri" panose="020F0502020204030204" pitchFamily="34" charset="0"/>
                <a:cs typeface="Calibri" panose="020F0502020204030204" pitchFamily="34" charset="0"/>
              </a:rPr>
              <a:t> hands they shall bear you up,</a:t>
            </a:r>
            <a:br>
              <a:rPr lang="en-US" sz="2400" b="1" dirty="0">
                <a:solidFill>
                  <a:srgbClr val="FFFFFF"/>
                </a:solidFill>
                <a:latin typeface="Calibri" panose="020F0502020204030204" pitchFamily="34" charset="0"/>
                <a:cs typeface="Calibri" panose="020F0502020204030204" pitchFamily="34" charset="0"/>
              </a:rPr>
            </a:br>
            <a:r>
              <a:rPr lang="en-US" sz="2400" b="1" dirty="0">
                <a:solidFill>
                  <a:srgbClr val="FFFFFF"/>
                </a:solidFill>
                <a:latin typeface="Calibri" panose="020F0502020204030204" pitchFamily="34" charset="0"/>
                <a:cs typeface="Calibri" panose="020F0502020204030204" pitchFamily="34" charset="0"/>
              </a:rPr>
              <a:t>Lest you dash your foot against a stone.’ ”</a:t>
            </a:r>
          </a:p>
        </p:txBody>
      </p:sp>
    </p:spTree>
    <p:extLst>
      <p:ext uri="{BB962C8B-B14F-4D97-AF65-F5344CB8AC3E}">
        <p14:creationId xmlns:p14="http://schemas.microsoft.com/office/powerpoint/2010/main" val="38980090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Acts 9:31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Eph</a:t>
            </a:r>
            <a:r>
              <a:rPr lang="en-US" b="1" u="sng" dirty="0">
                <a:solidFill>
                  <a:schemeClr val="accent5">
                    <a:lumMod val="20000"/>
                    <a:lumOff val="80000"/>
                  </a:schemeClr>
                </a:solidFill>
              </a:rPr>
              <a:t> 3:16; Rom 8:13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Rom 5:5 </a:t>
            </a:r>
            <a:r>
              <a:rPr lang="en-US" b="1" dirty="0">
                <a:solidFill>
                  <a:schemeClr val="accent5">
                    <a:lumMod val="20000"/>
                    <a:lumOff val="80000"/>
                  </a:schemeClr>
                </a:solidFill>
              </a:rPr>
              <a:t>– Pours out the love of God</a:t>
            </a:r>
          </a:p>
          <a:p>
            <a:endParaRPr lang="en-US" b="1" dirty="0">
              <a:solidFill>
                <a:schemeClr val="accent5">
                  <a:lumMod val="20000"/>
                  <a:lumOff val="80000"/>
                </a:schemeClr>
              </a:solidFill>
            </a:endParaRPr>
          </a:p>
          <a:p>
            <a:r>
              <a:rPr lang="en-US" b="1" u="sng" dirty="0">
                <a:solidFill>
                  <a:schemeClr val="accent5">
                    <a:lumMod val="20000"/>
                    <a:lumOff val="80000"/>
                  </a:schemeClr>
                </a:solidFill>
              </a:rPr>
              <a:t>Rom 15:13 </a:t>
            </a:r>
            <a:r>
              <a:rPr lang="en-US" b="1" dirty="0">
                <a:solidFill>
                  <a:schemeClr val="accent5">
                    <a:lumMod val="20000"/>
                    <a:lumOff val="80000"/>
                  </a:schemeClr>
                </a:solidFill>
              </a:rPr>
              <a:t>– Brings hope</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Romans 15:4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Psa</a:t>
            </a:r>
            <a:r>
              <a:rPr lang="en-US" b="1" u="sng" dirty="0">
                <a:solidFill>
                  <a:schemeClr val="accent5">
                    <a:lumMod val="20000"/>
                    <a:lumOff val="80000"/>
                  </a:schemeClr>
                </a:solidFill>
              </a:rPr>
              <a:t> 119:28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John 15:9-17 </a:t>
            </a:r>
            <a:r>
              <a:rPr lang="en-US" b="1" dirty="0">
                <a:solidFill>
                  <a:schemeClr val="accent5">
                    <a:lumMod val="20000"/>
                    <a:lumOff val="80000"/>
                  </a:schemeClr>
                </a:solidFill>
              </a:rPr>
              <a:t>– Keep His commandments, you abide in Christ’s love</a:t>
            </a:r>
          </a:p>
          <a:p>
            <a:r>
              <a:rPr lang="en-US" b="1" u="sng" dirty="0">
                <a:solidFill>
                  <a:schemeClr val="accent5">
                    <a:lumMod val="20000"/>
                    <a:lumOff val="80000"/>
                  </a:schemeClr>
                </a:solidFill>
              </a:rPr>
              <a:t>Rom 15:4 </a:t>
            </a:r>
            <a:r>
              <a:rPr lang="en-US" b="1" dirty="0">
                <a:solidFill>
                  <a:schemeClr val="accent5">
                    <a:lumMod val="20000"/>
                    <a:lumOff val="80000"/>
                  </a:schemeClr>
                </a:solidFill>
              </a:rPr>
              <a:t>– Scriptures bring hope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3510476529"/>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2 </a:t>
            </a:r>
            <a:r>
              <a:rPr lang="en-US" b="1" u="sng" dirty="0" err="1">
                <a:solidFill>
                  <a:schemeClr val="accent5">
                    <a:lumMod val="20000"/>
                    <a:lumOff val="80000"/>
                  </a:schemeClr>
                </a:solidFill>
              </a:rPr>
              <a:t>Cor</a:t>
            </a:r>
            <a:r>
              <a:rPr lang="en-US" b="1" u="sng" dirty="0">
                <a:solidFill>
                  <a:schemeClr val="accent5">
                    <a:lumMod val="20000"/>
                    <a:lumOff val="80000"/>
                  </a:schemeClr>
                </a:solidFill>
              </a:rPr>
              <a:t> 3:18 </a:t>
            </a:r>
            <a:r>
              <a:rPr lang="en-US" b="1" dirty="0">
                <a:solidFill>
                  <a:schemeClr val="accent5">
                    <a:lumMod val="20000"/>
                    <a:lumOff val="80000"/>
                  </a:schemeClr>
                </a:solidFill>
              </a:rPr>
              <a:t>– transforms the Christian</a:t>
            </a:r>
          </a:p>
          <a:p>
            <a:r>
              <a:rPr lang="en-US" b="1" u="sng" dirty="0">
                <a:solidFill>
                  <a:schemeClr val="accent5">
                    <a:lumMod val="20000"/>
                    <a:lumOff val="80000"/>
                  </a:schemeClr>
                </a:solidFill>
              </a:rPr>
              <a:t>Gal 5:5 </a:t>
            </a:r>
            <a:r>
              <a:rPr lang="en-US" b="1" dirty="0">
                <a:solidFill>
                  <a:schemeClr val="accent5">
                    <a:lumMod val="20000"/>
                    <a:lumOff val="80000"/>
                  </a:schemeClr>
                </a:solidFill>
              </a:rPr>
              <a:t>– Gives patience to the Christian</a:t>
            </a:r>
          </a:p>
          <a:p>
            <a:endParaRPr lang="en-US" b="1" dirty="0">
              <a:solidFill>
                <a:schemeClr val="accent5">
                  <a:lumMod val="20000"/>
                  <a:lumOff val="80000"/>
                </a:schemeClr>
              </a:solidFill>
            </a:endParaRPr>
          </a:p>
          <a:p>
            <a:r>
              <a:rPr lang="en-US" b="1" u="sng" dirty="0">
                <a:solidFill>
                  <a:schemeClr val="accent5">
                    <a:lumMod val="20000"/>
                    <a:lumOff val="80000"/>
                  </a:schemeClr>
                </a:solidFill>
              </a:rPr>
              <a:t>Gal 5:22,23 </a:t>
            </a:r>
            <a:r>
              <a:rPr lang="en-US" b="1" dirty="0">
                <a:solidFill>
                  <a:schemeClr val="accent5">
                    <a:lumMod val="20000"/>
                    <a:lumOff val="80000"/>
                  </a:schemeClr>
                </a:solidFill>
              </a:rPr>
              <a:t>– produces fruit in the Christian</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 12:1,2 </a:t>
            </a:r>
            <a:r>
              <a:rPr lang="en-US" b="1" dirty="0">
                <a:solidFill>
                  <a:schemeClr val="accent5">
                    <a:lumMod val="20000"/>
                    <a:lumOff val="80000"/>
                  </a:schemeClr>
                </a:solidFill>
              </a:rPr>
              <a:t>– Word of God transforms a Christian</a:t>
            </a:r>
          </a:p>
          <a:p>
            <a:r>
              <a:rPr lang="en-US" b="1" u="sng" dirty="0">
                <a:solidFill>
                  <a:schemeClr val="accent5">
                    <a:lumMod val="20000"/>
                    <a:lumOff val="80000"/>
                  </a:schemeClr>
                </a:solidFill>
              </a:rPr>
              <a:t>James 1:25/Rom 15:4 </a:t>
            </a:r>
            <a:r>
              <a:rPr lang="en-US" b="1" dirty="0">
                <a:solidFill>
                  <a:schemeClr val="accent5">
                    <a:lumMod val="20000"/>
                    <a:lumOff val="80000"/>
                  </a:schemeClr>
                </a:solidFill>
              </a:rPr>
              <a:t>– Patience of the Scriptures, Blessed in his deeds </a:t>
            </a:r>
          </a:p>
          <a:p>
            <a:r>
              <a:rPr lang="en-US" b="1" u="sng" dirty="0">
                <a:solidFill>
                  <a:schemeClr val="accent5">
                    <a:lumMod val="20000"/>
                    <a:lumOff val="80000"/>
                  </a:schemeClr>
                </a:solidFill>
              </a:rPr>
              <a:t>2 Pet 1:3-15 (spec V 12) </a:t>
            </a:r>
            <a:r>
              <a:rPr lang="en-US" b="1" dirty="0">
                <a:solidFill>
                  <a:schemeClr val="accent5">
                    <a:lumMod val="20000"/>
                    <a:lumOff val="80000"/>
                  </a:schemeClr>
                </a:solidFill>
              </a:rPr>
              <a:t>– Established in the truth produces fruits of vs 5-8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1471525313"/>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So, the more we “put” the word into our hearts, the more the Holy Spirit comes into our lives and dwells with us.  </a:t>
            </a:r>
          </a:p>
          <a:p>
            <a:r>
              <a:rPr lang="en-US" sz="3000" dirty="0"/>
              <a:t>So, since the Holy Spirit does not operate directly on the heart of the sinner – but through the word – may we be more motivated to share that word with others.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822956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14 – The leading that takes place is through the word of God.  The only way to be a son of God is by doing Christ’s commandments – Matt 12:48-50</a:t>
            </a:r>
          </a:p>
          <a:p>
            <a:r>
              <a:rPr lang="en-US" sz="3000" dirty="0"/>
              <a:t>V 15 – We have a relationship with God when we become Christians by obedience to the things we hear.  Even though not Jews, we are the children of God through adoption</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40611182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16 – First, notice the wording here in this verse.  </a:t>
            </a:r>
          </a:p>
          <a:p>
            <a:r>
              <a:rPr lang="en-US" sz="3000" dirty="0"/>
              <a:t>It does not say “to” but “with”.  </a:t>
            </a:r>
          </a:p>
          <a:p>
            <a:r>
              <a:rPr lang="en-US" sz="3000" dirty="0"/>
              <a:t>How does the Holy Spirit bear witness today?  The same He did yesterday and tomorrow.</a:t>
            </a:r>
          </a:p>
          <a:p>
            <a:r>
              <a:rPr lang="en-US" sz="3000" dirty="0"/>
              <a:t>Through the word of God – Hebrews 10:15-17</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58092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The </a:t>
            </a:r>
            <a:r>
              <a:rPr lang="en-US" sz="3000" b="1" i="1" u="sng" dirty="0"/>
              <a:t>word</a:t>
            </a:r>
            <a:r>
              <a:rPr lang="en-US" sz="3000" dirty="0"/>
              <a:t> of the Spirit gives ASSURANCE that we are the children of God. (Testifies WITH our spirit)</a:t>
            </a:r>
          </a:p>
          <a:p>
            <a:r>
              <a:rPr lang="en-US" sz="3000" dirty="0"/>
              <a:t>I John 2:3-6; 3:2, 5, 14, 16, 19, 24; 4:2, 6, 7, 13, 16; 5:2, 15, 18-20</a:t>
            </a:r>
          </a:p>
          <a:p>
            <a:r>
              <a:rPr lang="en-US" sz="3000" dirty="0"/>
              <a:t>The </a:t>
            </a:r>
            <a:r>
              <a:rPr lang="en-US" sz="3000" b="1" i="1" u="sng" dirty="0"/>
              <a:t>word</a:t>
            </a:r>
            <a:r>
              <a:rPr lang="en-US" sz="3000" dirty="0"/>
              <a:t> of the Spirit gives ASSURANCE that we are the children of God. (Testifies WITH our spirit.)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21143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It is crucial for us to have our assurance in Scripture and not in our own experiences.</a:t>
            </a:r>
          </a:p>
          <a:p>
            <a:r>
              <a:rPr lang="en-US" sz="3000" dirty="0"/>
              <a:t>Too many today talk constantly about what has happened to me.  What the Spirit has done to me. How the Spirit impacted ME.</a:t>
            </a:r>
          </a:p>
          <a:p>
            <a:r>
              <a:rPr lang="en-US" sz="3000" dirty="0"/>
              <a:t>Problem Here?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04183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They become the center of attention!  THEIR story becomes the central story.</a:t>
            </a:r>
          </a:p>
          <a:p>
            <a:r>
              <a:rPr lang="en-US" sz="3000" dirty="0"/>
              <a:t>Who did the Holy Spirit come to glorify and make the central story?</a:t>
            </a:r>
          </a:p>
          <a:p>
            <a:r>
              <a:rPr lang="en-US" sz="3000" dirty="0"/>
              <a:t>John 16:14</a:t>
            </a:r>
          </a:p>
          <a:p>
            <a:r>
              <a:rPr lang="en-US" sz="3000" dirty="0"/>
              <a:t>Christ needs to be the center of EVERYTHING</a:t>
            </a:r>
          </a:p>
          <a:p>
            <a:r>
              <a:rPr lang="en-US" sz="3000" dirty="0"/>
              <a:t>It is a subtle difference but note: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6746626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9333"/>
            <a:ext cx="6316662" cy="855406"/>
          </a:xfrm>
        </p:spPr>
        <p:txBody>
          <a:bodyPr/>
          <a:lstStyle/>
          <a:p>
            <a:pPr algn="ctr"/>
            <a:r>
              <a:rPr lang="en-US" b="1" u="sng" dirty="0"/>
              <a:t>Does the Spirit Indwell in us?</a:t>
            </a:r>
          </a:p>
        </p:txBody>
      </p:sp>
      <p:sp>
        <p:nvSpPr>
          <p:cNvPr id="3" name="Content Placeholder 2"/>
          <p:cNvSpPr>
            <a:spLocks noGrp="1"/>
          </p:cNvSpPr>
          <p:nvPr>
            <p:ph idx="1"/>
          </p:nvPr>
        </p:nvSpPr>
        <p:spPr>
          <a:xfrm>
            <a:off x="2693988" y="973394"/>
            <a:ext cx="6326187" cy="5447071"/>
          </a:xfrm>
        </p:spPr>
        <p:txBody>
          <a:bodyPr/>
          <a:lstStyle/>
          <a:p>
            <a:r>
              <a:rPr lang="en-US" sz="3000" dirty="0"/>
              <a:t>“Today God told me . . .”</a:t>
            </a:r>
          </a:p>
          <a:p>
            <a:r>
              <a:rPr lang="en-US" sz="3000" dirty="0"/>
              <a:t>“Last month the Spirit gave me a song to sing.”</a:t>
            </a:r>
          </a:p>
          <a:p>
            <a:r>
              <a:rPr lang="en-US" sz="3000" dirty="0"/>
              <a:t>“Let the Holy Spirit into your life and He will change you . . .”</a:t>
            </a:r>
          </a:p>
          <a:p>
            <a:r>
              <a:rPr lang="en-US" sz="3000" dirty="0"/>
              <a:t>This is all about the gospel of the changed life as opposed to THE GOSPEL OF </a:t>
            </a:r>
            <a:r>
              <a:rPr lang="en-US" sz="3000" b="1" i="1" u="sng" dirty="0"/>
              <a:t>THE LIFE </a:t>
            </a:r>
            <a:r>
              <a:rPr lang="en-US" sz="3000" dirty="0"/>
              <a:t>THAT CHANGES LIVES.”</a:t>
            </a:r>
          </a:p>
          <a:p>
            <a:r>
              <a:rPr lang="en-US" sz="3000" dirty="0"/>
              <a:t>Back to Romans 8:16, “Spirit bears witness “</a:t>
            </a:r>
            <a:r>
              <a:rPr lang="en-US" sz="3000" b="1" i="1" u="sng" dirty="0"/>
              <a:t>WITH</a:t>
            </a:r>
            <a:r>
              <a:rPr lang="en-US" sz="3000" dirty="0"/>
              <a:t>”  not “to”</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6593730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17 and following – Results, being children of God, heirs. </a:t>
            </a:r>
          </a:p>
          <a:p>
            <a:r>
              <a:rPr lang="en-US" sz="3000" dirty="0"/>
              <a:t>Heirs earn nothing.  It is just given. </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660789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702E-B3B9-4BB9-85C7-AD0845FCD730}"/>
              </a:ext>
            </a:extLst>
          </p:cNvPr>
          <p:cNvSpPr>
            <a:spLocks noGrp="1"/>
          </p:cNvSpPr>
          <p:nvPr>
            <p:ph type="title"/>
          </p:nvPr>
        </p:nvSpPr>
        <p:spPr>
          <a:xfrm>
            <a:off x="0" y="40036"/>
            <a:ext cx="2450592" cy="700116"/>
          </a:xfrm>
        </p:spPr>
        <p:txBody>
          <a:bodyPr>
            <a:normAutofit/>
          </a:bodyPr>
          <a:lstStyle/>
          <a:p>
            <a:r>
              <a:rPr lang="en-US" dirty="0"/>
              <a:t>Principles</a:t>
            </a:r>
          </a:p>
        </p:txBody>
      </p:sp>
      <p:sp>
        <p:nvSpPr>
          <p:cNvPr id="3" name="Content Placeholder 2">
            <a:extLst>
              <a:ext uri="{FF2B5EF4-FFF2-40B4-BE49-F238E27FC236}">
                <a16:creationId xmlns:a16="http://schemas.microsoft.com/office/drawing/2014/main" id="{CFA4C484-ACBB-40BE-ABFF-ECE690B13299}"/>
              </a:ext>
            </a:extLst>
          </p:cNvPr>
          <p:cNvSpPr>
            <a:spLocks noGrp="1"/>
          </p:cNvSpPr>
          <p:nvPr>
            <p:ph idx="1"/>
          </p:nvPr>
        </p:nvSpPr>
        <p:spPr>
          <a:xfrm>
            <a:off x="240145" y="699899"/>
            <a:ext cx="8693543" cy="5548501"/>
          </a:xfrm>
        </p:spPr>
        <p:txBody>
          <a:bodyPr>
            <a:normAutofit/>
          </a:bodyPr>
          <a:lstStyle/>
          <a:p>
            <a:r>
              <a:rPr lang="en-US" sz="2800" dirty="0"/>
              <a:t>Satan takes this verse out of context of </a:t>
            </a:r>
            <a:r>
              <a:rPr lang="en-US" sz="2800" b="1" u="sng" dirty="0"/>
              <a:t>Psalms 91</a:t>
            </a:r>
            <a:r>
              <a:rPr lang="en-US" sz="2800" dirty="0"/>
              <a:t>.  Notice </a:t>
            </a:r>
            <a:r>
              <a:rPr lang="en-US" sz="2800" b="1" u="sng" dirty="0"/>
              <a:t>verse 2</a:t>
            </a:r>
            <a:r>
              <a:rPr lang="en-US" sz="2800" dirty="0"/>
              <a:t>:</a:t>
            </a:r>
          </a:p>
          <a:p>
            <a:endParaRPr lang="en-US" sz="2800" dirty="0"/>
          </a:p>
          <a:p>
            <a:endParaRPr lang="en-US" sz="2800" dirty="0"/>
          </a:p>
          <a:p>
            <a:r>
              <a:rPr lang="en-US" sz="2800" dirty="0"/>
              <a:t>The point of </a:t>
            </a:r>
            <a:r>
              <a:rPr lang="en-US" sz="2800" b="1" u="sng" dirty="0"/>
              <a:t>Psalms 91 </a:t>
            </a:r>
            <a:r>
              <a:rPr lang="en-US" sz="2800" dirty="0"/>
              <a:t>is if we will trust our God, He shall take care of us!</a:t>
            </a:r>
          </a:p>
          <a:p>
            <a:r>
              <a:rPr lang="en-US" sz="2800" dirty="0"/>
              <a:t>Satan is misusing/taking out of context, applying the passage in the wrong way.  Notice Jesus’ response in </a:t>
            </a:r>
            <a:r>
              <a:rPr lang="en-US" sz="2800" b="1" u="sng" dirty="0"/>
              <a:t>Matthew 4:7</a:t>
            </a:r>
            <a:r>
              <a:rPr lang="en-US" sz="2800" dirty="0"/>
              <a:t>:</a:t>
            </a:r>
          </a:p>
        </p:txBody>
      </p:sp>
      <p:sp>
        <p:nvSpPr>
          <p:cNvPr id="4" name="Date Placeholder 3">
            <a:extLst>
              <a:ext uri="{FF2B5EF4-FFF2-40B4-BE49-F238E27FC236}">
                <a16:creationId xmlns:a16="http://schemas.microsoft.com/office/drawing/2014/main" id="{0EEBC731-8B05-4F39-85CD-D943355680F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A2A708B-62C7-42EC-9F2D-40AC246310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39BBC4-9206-4FAF-B7C7-D5EA6420BD5E}"/>
              </a:ext>
            </a:extLst>
          </p:cNvPr>
          <p:cNvSpPr>
            <a:spLocks noGrp="1"/>
          </p:cNvSpPr>
          <p:nvPr>
            <p:ph type="sldNum" sz="quarter" idx="12"/>
          </p:nvPr>
        </p:nvSpPr>
        <p:spPr/>
        <p:txBody>
          <a:bodyPr/>
          <a:lstStyle/>
          <a:p>
            <a:fld id="{F1FDF2F7-5BB0-4658-AE2F-D36D0C44FDA8}" type="slidenum">
              <a:rPr lang="en-US" smtClean="0"/>
              <a:t>8</a:t>
            </a:fld>
            <a:endParaRPr lang="en-US"/>
          </a:p>
        </p:txBody>
      </p:sp>
      <p:sp>
        <p:nvSpPr>
          <p:cNvPr id="7" name="TextBox 6">
            <a:extLst>
              <a:ext uri="{FF2B5EF4-FFF2-40B4-BE49-F238E27FC236}">
                <a16:creationId xmlns:a16="http://schemas.microsoft.com/office/drawing/2014/main" id="{D127B59E-F452-479B-8A3D-89EC559A12D5}"/>
              </a:ext>
            </a:extLst>
          </p:cNvPr>
          <p:cNvSpPr txBox="1"/>
          <p:nvPr/>
        </p:nvSpPr>
        <p:spPr>
          <a:xfrm>
            <a:off x="1044195" y="1705451"/>
            <a:ext cx="7051930" cy="830997"/>
          </a:xfrm>
          <a:prstGeom prst="rect">
            <a:avLst/>
          </a:prstGeom>
          <a:solidFill>
            <a:schemeClr val="tx1"/>
          </a:solidFill>
        </p:spPr>
        <p:txBody>
          <a:bodyPr wrap="none" rtlCol="0">
            <a:spAutoFit/>
          </a:bodyPr>
          <a:lstStyle/>
          <a:p>
            <a:pPr algn="ctr"/>
            <a:r>
              <a:rPr lang="en-US" sz="2400" b="1" dirty="0">
                <a:solidFill>
                  <a:srgbClr val="FFFFFF"/>
                </a:solidFill>
              </a:rPr>
              <a:t>I will say of the </a:t>
            </a:r>
            <a:r>
              <a:rPr lang="en-US" sz="2400" b="1" cap="small" dirty="0">
                <a:solidFill>
                  <a:srgbClr val="FFFFFF"/>
                </a:solidFill>
              </a:rPr>
              <a:t>Lord</a:t>
            </a:r>
            <a:r>
              <a:rPr lang="en-US" sz="2400" b="1" dirty="0">
                <a:solidFill>
                  <a:srgbClr val="FFFFFF"/>
                </a:solidFill>
              </a:rPr>
              <a:t>, “</a:t>
            </a:r>
            <a:r>
              <a:rPr lang="en-US" sz="2400" b="1" i="1" dirty="0">
                <a:solidFill>
                  <a:srgbClr val="FFFFFF"/>
                </a:solidFill>
              </a:rPr>
              <a:t>He is</a:t>
            </a:r>
            <a:r>
              <a:rPr lang="en-US" sz="2400" b="1" dirty="0">
                <a:solidFill>
                  <a:srgbClr val="FFFFFF"/>
                </a:solidFill>
              </a:rPr>
              <a:t> my refuge and my </a:t>
            </a:r>
          </a:p>
          <a:p>
            <a:pPr algn="ctr"/>
            <a:r>
              <a:rPr lang="en-US" sz="2400" b="1" dirty="0">
                <a:solidFill>
                  <a:srgbClr val="FFFFFF"/>
                </a:solidFill>
              </a:rPr>
              <a:t>fortress; My God, in Him I will trust.”</a:t>
            </a:r>
          </a:p>
        </p:txBody>
      </p:sp>
      <p:sp>
        <p:nvSpPr>
          <p:cNvPr id="8" name="TextBox 7">
            <a:extLst>
              <a:ext uri="{FF2B5EF4-FFF2-40B4-BE49-F238E27FC236}">
                <a16:creationId xmlns:a16="http://schemas.microsoft.com/office/drawing/2014/main" id="{BA26E1D5-31DD-4FA4-84EB-F2D5CD3DF9F2}"/>
              </a:ext>
            </a:extLst>
          </p:cNvPr>
          <p:cNvSpPr txBox="1"/>
          <p:nvPr/>
        </p:nvSpPr>
        <p:spPr>
          <a:xfrm>
            <a:off x="240145" y="4961186"/>
            <a:ext cx="8681159" cy="954107"/>
          </a:xfrm>
          <a:prstGeom prst="rect">
            <a:avLst/>
          </a:prstGeom>
          <a:solidFill>
            <a:schemeClr val="tx1"/>
          </a:solidFill>
        </p:spPr>
        <p:txBody>
          <a:bodyPr wrap="none" rtlCol="0">
            <a:spAutoFit/>
          </a:bodyPr>
          <a:lstStyle/>
          <a:p>
            <a:pPr algn="ctr"/>
            <a:r>
              <a:rPr lang="en-US" sz="2800" b="1" baseline="30000" dirty="0">
                <a:solidFill>
                  <a:srgbClr val="FFFFFF"/>
                </a:solidFill>
              </a:rPr>
              <a:t>7 </a:t>
            </a:r>
            <a:r>
              <a:rPr lang="en-US" sz="2800" b="1" dirty="0">
                <a:solidFill>
                  <a:srgbClr val="FFFFFF"/>
                </a:solidFill>
              </a:rPr>
              <a:t>Jesus said to him, “It is written again, ‘You shall </a:t>
            </a:r>
          </a:p>
          <a:p>
            <a:pPr algn="ctr"/>
            <a:r>
              <a:rPr lang="en-US" sz="2800" b="1" dirty="0">
                <a:solidFill>
                  <a:srgbClr val="FFFFFF"/>
                </a:solidFill>
              </a:rPr>
              <a:t>not tempt the </a:t>
            </a:r>
            <a:r>
              <a:rPr lang="en-US" sz="2800" b="1" cap="small" dirty="0">
                <a:solidFill>
                  <a:srgbClr val="FFFFFF"/>
                </a:solidFill>
              </a:rPr>
              <a:t>Lord</a:t>
            </a:r>
            <a:r>
              <a:rPr lang="en-US" sz="2800" b="1" dirty="0">
                <a:solidFill>
                  <a:srgbClr val="FFFFFF"/>
                </a:solidFill>
              </a:rPr>
              <a:t> your God.’ ”</a:t>
            </a:r>
          </a:p>
        </p:txBody>
      </p:sp>
    </p:spTree>
    <p:extLst>
      <p:ext uri="{BB962C8B-B14F-4D97-AF65-F5344CB8AC3E}">
        <p14:creationId xmlns:p14="http://schemas.microsoft.com/office/powerpoint/2010/main" val="22907473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250" fill="hold"/>
                                        <p:tgtEl>
                                          <p:spTgt spid="7"/>
                                        </p:tgtEl>
                                        <p:attrNameLst>
                                          <p:attrName>ppt_x</p:attrName>
                                        </p:attrNameLst>
                                      </p:cBhvr>
                                      <p:tavLst>
                                        <p:tav tm="0">
                                          <p:val>
                                            <p:strVal val="1+#ppt_w/2"/>
                                          </p:val>
                                        </p:tav>
                                        <p:tav tm="100000">
                                          <p:val>
                                            <p:strVal val="#ppt_x"/>
                                          </p:val>
                                        </p:tav>
                                      </p:tavLst>
                                    </p:anim>
                                    <p:anim calcmode="lin" valueType="num">
                                      <p:cBhvr additive="base">
                                        <p:cTn id="13" dur="1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022556"/>
            <a:ext cx="6326187" cy="5260258"/>
          </a:xfrm>
        </p:spPr>
        <p:txBody>
          <a:bodyPr/>
          <a:lstStyle/>
          <a:p>
            <a:r>
              <a:rPr lang="en-US" sz="3000" dirty="0"/>
              <a:t>So, now we need to take a look at verses 26 and 27.</a:t>
            </a:r>
          </a:p>
          <a:p>
            <a:r>
              <a:rPr lang="en-US" sz="3000" dirty="0"/>
              <a:t>Some would say that these verses talk about something the word of God cannot do for us – interceding for the Christian.</a:t>
            </a:r>
          </a:p>
          <a:p>
            <a:r>
              <a:rPr lang="en-US" sz="3000" dirty="0"/>
              <a:t>I want to look at what is being talked about here and whether or not the Holy Spirit intercedes for us.</a:t>
            </a:r>
          </a:p>
        </p:txBody>
      </p:sp>
      <p:sp>
        <p:nvSpPr>
          <p:cNvPr id="4" name="Vertical Scroll 3"/>
          <p:cNvSpPr/>
          <p:nvPr/>
        </p:nvSpPr>
        <p:spPr>
          <a:xfrm>
            <a:off x="-2" y="274639"/>
            <a:ext cx="2693990"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Interceding of the Holy Spirit</a:t>
            </a:r>
          </a:p>
        </p:txBody>
      </p:sp>
    </p:spTree>
    <p:extLst>
      <p:ext uri="{BB962C8B-B14F-4D97-AF65-F5344CB8AC3E}">
        <p14:creationId xmlns:p14="http://schemas.microsoft.com/office/powerpoint/2010/main" val="643120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Before we can get into Romans 8, I think we need to look at another passage or two first.</a:t>
            </a:r>
          </a:p>
          <a:p>
            <a:r>
              <a:rPr lang="en-US" sz="3000" dirty="0"/>
              <a:t>Let’s start in Hebrews:</a:t>
            </a:r>
          </a:p>
          <a:p>
            <a:r>
              <a:rPr lang="en-US" sz="3000" u="sng" dirty="0"/>
              <a:t>Hebrews 5:8-10 </a:t>
            </a:r>
            <a:r>
              <a:rPr lang="en-US" sz="3000" dirty="0"/>
              <a:t>– Christ became a High Priest after he suffered and learned obedience.</a:t>
            </a:r>
          </a:p>
          <a:p>
            <a:r>
              <a:rPr lang="en-US" sz="3000" u="sng" dirty="0"/>
              <a:t>Hebrews 4:14-16 </a:t>
            </a:r>
            <a:r>
              <a:rPr lang="en-US" sz="3000" dirty="0"/>
              <a:t>– We can come boldly before God because we have a PERFECT High Priest.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19993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u="sng" dirty="0"/>
              <a:t>Hebrews 6:20; 7:17 </a:t>
            </a:r>
            <a:r>
              <a:rPr lang="en-US" sz="3000" dirty="0"/>
              <a:t>– He is our High Priest FOREVER</a:t>
            </a:r>
          </a:p>
          <a:p>
            <a:r>
              <a:rPr lang="en-US" sz="3000" u="sng" dirty="0"/>
              <a:t>Hebrews 7:24-28 (spec. v 25) </a:t>
            </a:r>
            <a:r>
              <a:rPr lang="en-US" sz="3000" dirty="0"/>
              <a:t>– one of the responsibilities of our High Priest is to be our intercessor.  He is able to do this remember because of the things he suffered; what he learned.</a:t>
            </a:r>
          </a:p>
          <a:p>
            <a:r>
              <a:rPr lang="en-US" sz="3000" u="sng" dirty="0"/>
              <a:t>Hebrews 8:6 </a:t>
            </a:r>
            <a:r>
              <a:rPr lang="en-US" sz="3000" dirty="0"/>
              <a:t>– He is our go-between with God the Father, our mediator.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3263407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Now let’s go back to Romans 8 and look at verses 26,27</a:t>
            </a:r>
          </a:p>
          <a:p>
            <a:r>
              <a:rPr lang="en-US" sz="3000" dirty="0"/>
              <a:t>1 </a:t>
            </a:r>
            <a:r>
              <a:rPr lang="en-US" sz="3000" dirty="0" err="1"/>
              <a:t>Thess</a:t>
            </a:r>
            <a:r>
              <a:rPr lang="en-US" sz="3000" dirty="0"/>
              <a:t> 5:23 – We are composed of three parts – body, soul, spirit</a:t>
            </a:r>
          </a:p>
          <a:p>
            <a:r>
              <a:rPr lang="en-US" sz="3000" dirty="0"/>
              <a:t>We each have a spirit as part of our being.</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461791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Body – Our physical bodies</a:t>
            </a:r>
          </a:p>
          <a:p>
            <a:r>
              <a:rPr lang="en-US" sz="3000" dirty="0"/>
              <a:t>Soul – </a:t>
            </a:r>
            <a:r>
              <a:rPr lang="en-US" sz="3000" dirty="0" err="1"/>
              <a:t>Nach</a:t>
            </a:r>
            <a:r>
              <a:rPr lang="en-US" sz="3000" dirty="0"/>
              <a:t> – person ourselves, our mental and emotion beings (Acts 2:41; Duet 10:22 Hebrew is “threescore and ten souls”)</a:t>
            </a:r>
          </a:p>
          <a:p>
            <a:r>
              <a:rPr lang="en-US" sz="3000" dirty="0"/>
              <a:t>Spirit – </a:t>
            </a:r>
            <a:r>
              <a:rPr lang="en-US" sz="3000" dirty="0" err="1"/>
              <a:t>Pneuma</a:t>
            </a:r>
            <a:r>
              <a:rPr lang="en-US" sz="3000" dirty="0"/>
              <a:t> – viewed as the life-spirit given by God.  That which will live for all eternity with God (Ecclesiastes 3:18-21, </a:t>
            </a:r>
            <a:r>
              <a:rPr lang="en-US" sz="3000" dirty="0" err="1"/>
              <a:t>esp</a:t>
            </a:r>
            <a:r>
              <a:rPr lang="en-US" sz="3000" dirty="0"/>
              <a:t> v 21).</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19205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So, we each have a spirit as part of our makeup as created human beings.</a:t>
            </a:r>
          </a:p>
          <a:p>
            <a:r>
              <a:rPr lang="en-US" sz="3000" dirty="0"/>
              <a:t>1 Corinthians 2:10,11 – Paul clearly indicates we have a spirit, and OUR spirit knows us better than any one or thing else (v 10).</a:t>
            </a:r>
          </a:p>
          <a:p>
            <a:r>
              <a:rPr lang="en-US" sz="3000" dirty="0"/>
              <a:t>With all this in mind, which spirit is under discussion in Romans 8:26,27?</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738774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To me, Paul is saying at times when we (body and soul) don’t know what to ask for because we are too emotional or concerned, or just don’t know, OUR spirit knows and let’s Christ know so that He can make intercession for us (v 27).</a:t>
            </a:r>
          </a:p>
          <a:p>
            <a:r>
              <a:rPr lang="en-US" sz="3000" dirty="0"/>
              <a:t>This seems to be in keeping with Hebrews and He being our High Priest and Paul in 1 Corinthians 2.</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490741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Hebrews would indicate we have ONE High Priest which would mean we have ONE Intercessor, Christ.</a:t>
            </a:r>
          </a:p>
          <a:p>
            <a:r>
              <a:rPr lang="en-US" sz="3000" dirty="0"/>
              <a:t>So, how exactly this works, I have no idea, how our spirit will intercede on our behalf.  Maybe it directly go to Christ on our behalf.</a:t>
            </a:r>
          </a:p>
          <a:p>
            <a:r>
              <a:rPr lang="en-US" sz="3000" dirty="0"/>
              <a:t>Paul wrote some pretty hard “stuff”!!</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792398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Many other views:</a:t>
            </a:r>
          </a:p>
          <a:p>
            <a:pPr lvl="1"/>
            <a:r>
              <a:rPr lang="en-US" sz="3000" dirty="0"/>
              <a:t>Some say that the Holy Spirit, not our souls, will go to Christ and tell Him what it is we really need.</a:t>
            </a:r>
          </a:p>
          <a:p>
            <a:pPr lvl="1"/>
            <a:r>
              <a:rPr lang="en-US" sz="3000" dirty="0"/>
              <a:t>Some state, “Rejoice, as we have two intercessors pleading our case to God.”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819138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622323" y="4758813"/>
            <a:ext cx="3648756" cy="584775"/>
          </a:xfrm>
          <a:prstGeom prst="rect">
            <a:avLst/>
          </a:prstGeom>
          <a:noFill/>
        </p:spPr>
        <p:txBody>
          <a:bodyPr wrap="none" rtlCol="0">
            <a:spAutoFit/>
          </a:bodyPr>
          <a:lstStyle/>
          <a:p>
            <a:r>
              <a:rPr lang="en-US" sz="3200" dirty="0"/>
              <a:t>Holy Spirit Baptism</a:t>
            </a:r>
          </a:p>
        </p:txBody>
      </p:sp>
    </p:spTree>
    <p:extLst>
      <p:ext uri="{BB962C8B-B14F-4D97-AF65-F5344CB8AC3E}">
        <p14:creationId xmlns:p14="http://schemas.microsoft.com/office/powerpoint/2010/main" val="41637397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81F53-5343-4E2F-BD96-F9475BC7C189}"/>
              </a:ext>
            </a:extLst>
          </p:cNvPr>
          <p:cNvSpPr>
            <a:spLocks noGrp="1"/>
          </p:cNvSpPr>
          <p:nvPr>
            <p:ph type="title"/>
          </p:nvPr>
        </p:nvSpPr>
        <p:spPr>
          <a:xfrm>
            <a:off x="990600" y="10160"/>
            <a:ext cx="2679192" cy="792162"/>
          </a:xfrm>
        </p:spPr>
        <p:txBody>
          <a:bodyPr/>
          <a:lstStyle/>
          <a:p>
            <a:r>
              <a:rPr lang="en-US" dirty="0"/>
              <a:t>Principles</a:t>
            </a:r>
          </a:p>
        </p:txBody>
      </p:sp>
      <p:sp>
        <p:nvSpPr>
          <p:cNvPr id="3" name="Content Placeholder 2">
            <a:extLst>
              <a:ext uri="{FF2B5EF4-FFF2-40B4-BE49-F238E27FC236}">
                <a16:creationId xmlns:a16="http://schemas.microsoft.com/office/drawing/2014/main" id="{2B6F0E8E-015A-4F9B-BB77-B6462F4857F6}"/>
              </a:ext>
            </a:extLst>
          </p:cNvPr>
          <p:cNvSpPr>
            <a:spLocks noGrp="1"/>
          </p:cNvSpPr>
          <p:nvPr>
            <p:ph idx="1"/>
          </p:nvPr>
        </p:nvSpPr>
        <p:spPr>
          <a:xfrm>
            <a:off x="212436" y="802322"/>
            <a:ext cx="8721252" cy="5827078"/>
          </a:xfrm>
        </p:spPr>
        <p:txBody>
          <a:bodyPr>
            <a:normAutofit/>
          </a:bodyPr>
          <a:lstStyle/>
          <a:p>
            <a:r>
              <a:rPr lang="en-US" dirty="0"/>
              <a:t>The Psalmist is saying when we trust God, we have nothing to worry about.</a:t>
            </a:r>
          </a:p>
          <a:p>
            <a:r>
              <a:rPr lang="en-US" dirty="0"/>
              <a:t>Christ corrects Satan by quoting </a:t>
            </a:r>
            <a:r>
              <a:rPr lang="en-US" b="1" u="sng" dirty="0"/>
              <a:t>Duet 6:16 </a:t>
            </a:r>
            <a:r>
              <a:rPr lang="en-US" dirty="0"/>
              <a:t>that we do </a:t>
            </a:r>
            <a:r>
              <a:rPr lang="en-US" b="1" dirty="0">
                <a:solidFill>
                  <a:srgbClr val="FF0000"/>
                </a:solidFill>
              </a:rPr>
              <a:t>NOT</a:t>
            </a:r>
            <a:r>
              <a:rPr lang="en-US" dirty="0"/>
              <a:t> demand proof of our God.  </a:t>
            </a:r>
            <a:r>
              <a:rPr lang="en-US" b="1" dirty="0">
                <a:solidFill>
                  <a:srgbClr val="C00000"/>
                </a:solidFill>
              </a:rPr>
              <a:t>We trust/have faith in our God!</a:t>
            </a:r>
          </a:p>
          <a:p>
            <a:endParaRPr lang="en-US" dirty="0"/>
          </a:p>
          <a:p>
            <a:pPr marL="82296" indent="0">
              <a:buNone/>
            </a:pPr>
            <a:endParaRPr lang="en-US" dirty="0"/>
          </a:p>
          <a:p>
            <a:r>
              <a:rPr lang="en-US" dirty="0"/>
              <a:t>Satan, incorrectly applies/takes out of context, the verse and is applying it to putting our God to the test, and Christ corrects Him.</a:t>
            </a:r>
          </a:p>
        </p:txBody>
      </p:sp>
      <p:sp>
        <p:nvSpPr>
          <p:cNvPr id="4" name="Date Placeholder 3">
            <a:extLst>
              <a:ext uri="{FF2B5EF4-FFF2-40B4-BE49-F238E27FC236}">
                <a16:creationId xmlns:a16="http://schemas.microsoft.com/office/drawing/2014/main" id="{F65DC7A7-59BD-4D22-B8B5-C26BBC6CAE4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1326464-235F-4354-9B4A-CEA1C866F6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EE5755-9A97-476E-9CFE-26AC82881213}"/>
              </a:ext>
            </a:extLst>
          </p:cNvPr>
          <p:cNvSpPr>
            <a:spLocks noGrp="1"/>
          </p:cNvSpPr>
          <p:nvPr>
            <p:ph type="sldNum" sz="quarter" idx="12"/>
          </p:nvPr>
        </p:nvSpPr>
        <p:spPr/>
        <p:txBody>
          <a:bodyPr/>
          <a:lstStyle/>
          <a:p>
            <a:fld id="{F1FDF2F7-5BB0-4658-AE2F-D36D0C44FDA8}" type="slidenum">
              <a:rPr lang="en-US" smtClean="0"/>
              <a:t>9</a:t>
            </a:fld>
            <a:endParaRPr lang="en-US"/>
          </a:p>
        </p:txBody>
      </p:sp>
      <p:sp>
        <p:nvSpPr>
          <p:cNvPr id="7" name="TextBox 6">
            <a:extLst>
              <a:ext uri="{FF2B5EF4-FFF2-40B4-BE49-F238E27FC236}">
                <a16:creationId xmlns:a16="http://schemas.microsoft.com/office/drawing/2014/main" id="{1CFBA102-EC63-4EB8-9EA1-4DE21855D29E}"/>
              </a:ext>
            </a:extLst>
          </p:cNvPr>
          <p:cNvSpPr txBox="1"/>
          <p:nvPr/>
        </p:nvSpPr>
        <p:spPr>
          <a:xfrm>
            <a:off x="900418" y="2469365"/>
            <a:ext cx="7343164" cy="830997"/>
          </a:xfrm>
          <a:prstGeom prst="rect">
            <a:avLst/>
          </a:prstGeom>
          <a:solidFill>
            <a:schemeClr val="tx1"/>
          </a:solidFill>
        </p:spPr>
        <p:txBody>
          <a:bodyPr wrap="none" rtlCol="0">
            <a:spAutoFit/>
          </a:bodyPr>
          <a:lstStyle/>
          <a:p>
            <a:pPr algn="ctr"/>
            <a:r>
              <a:rPr lang="en-US" sz="2400" b="1" baseline="30000" dirty="0">
                <a:solidFill>
                  <a:srgbClr val="FFFFFF"/>
                </a:solidFill>
              </a:rPr>
              <a:t>16 </a:t>
            </a:r>
            <a:r>
              <a:rPr lang="en-US" sz="2400" b="1" dirty="0">
                <a:solidFill>
                  <a:srgbClr val="FFFFFF"/>
                </a:solidFill>
              </a:rPr>
              <a:t>“You shall not tempt the </a:t>
            </a:r>
            <a:r>
              <a:rPr lang="en-US" sz="2400" b="1" cap="small" dirty="0">
                <a:solidFill>
                  <a:srgbClr val="FFFFFF"/>
                </a:solidFill>
              </a:rPr>
              <a:t>Lord</a:t>
            </a:r>
            <a:r>
              <a:rPr lang="en-US" sz="2400" b="1" dirty="0">
                <a:solidFill>
                  <a:srgbClr val="FFFFFF"/>
                </a:solidFill>
              </a:rPr>
              <a:t> your God as you </a:t>
            </a:r>
            <a:endParaRPr lang="en-US" sz="2400" b="1" baseline="30000" dirty="0">
              <a:solidFill>
                <a:srgbClr val="FFFFFF"/>
              </a:solidFill>
            </a:endParaRPr>
          </a:p>
          <a:p>
            <a:pPr algn="ctr"/>
            <a:r>
              <a:rPr lang="en-US" sz="2400" b="1" dirty="0">
                <a:solidFill>
                  <a:srgbClr val="FFFFFF"/>
                </a:solidFill>
              </a:rPr>
              <a:t>tempted </a:t>
            </a:r>
            <a:r>
              <a:rPr lang="en-US" sz="2400" b="1" i="1" dirty="0">
                <a:solidFill>
                  <a:srgbClr val="FFFFFF"/>
                </a:solidFill>
              </a:rPr>
              <a:t>Him</a:t>
            </a:r>
            <a:r>
              <a:rPr lang="en-US" sz="2400" b="1" dirty="0">
                <a:solidFill>
                  <a:srgbClr val="FFFFFF"/>
                </a:solidFill>
              </a:rPr>
              <a:t> in </a:t>
            </a:r>
            <a:r>
              <a:rPr lang="en-US" sz="2400" b="1" dirty="0" err="1">
                <a:solidFill>
                  <a:srgbClr val="FFFFFF"/>
                </a:solidFill>
              </a:rPr>
              <a:t>Massah</a:t>
            </a:r>
            <a:r>
              <a:rPr lang="en-US" sz="2400" b="1" dirty="0">
                <a:solidFill>
                  <a:srgbClr val="FFFFFF"/>
                </a:solidFill>
              </a:rPr>
              <a:t>.</a:t>
            </a:r>
          </a:p>
        </p:txBody>
      </p:sp>
    </p:spTree>
    <p:extLst>
      <p:ext uri="{BB962C8B-B14F-4D97-AF65-F5344CB8AC3E}">
        <p14:creationId xmlns:p14="http://schemas.microsoft.com/office/powerpoint/2010/main" val="501418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A Promise, Not a Command</a:t>
            </a:r>
          </a:p>
        </p:txBody>
      </p:sp>
      <p:sp>
        <p:nvSpPr>
          <p:cNvPr id="3" name="Content Placeholder 2"/>
          <p:cNvSpPr>
            <a:spLocks noGrp="1"/>
          </p:cNvSpPr>
          <p:nvPr>
            <p:ph idx="1"/>
          </p:nvPr>
        </p:nvSpPr>
        <p:spPr>
          <a:xfrm>
            <a:off x="2723484" y="1356851"/>
            <a:ext cx="6326187" cy="4945627"/>
          </a:xfrm>
        </p:spPr>
        <p:txBody>
          <a:bodyPr/>
          <a:lstStyle/>
          <a:p>
            <a:r>
              <a:rPr lang="en-US" sz="3000" dirty="0"/>
              <a:t>The Holy Spirit was promised by John the Baptist – Matthew 3:11; Mark 1:8; Luke 3:16 </a:t>
            </a:r>
          </a:p>
          <a:p>
            <a:r>
              <a:rPr lang="en-US" sz="3000" dirty="0"/>
              <a:t>John’s message concerning Jesus was “but He will baptize you with the Holy Spirit” (Mark 1:8)</a:t>
            </a:r>
          </a:p>
          <a:p>
            <a:r>
              <a:rPr lang="en-US" sz="3000" dirty="0"/>
              <a:t>It was NOT you MUST be baptized with the Holy Spirit</a:t>
            </a:r>
          </a:p>
          <a:p>
            <a:r>
              <a:rPr lang="en-US" sz="3000" dirty="0"/>
              <a:t>No command is mandated, but a promise is given</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1793174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A Promise, Not a Command</a:t>
            </a:r>
          </a:p>
        </p:txBody>
      </p:sp>
      <p:sp>
        <p:nvSpPr>
          <p:cNvPr id="3" name="Content Placeholder 2"/>
          <p:cNvSpPr>
            <a:spLocks noGrp="1"/>
          </p:cNvSpPr>
          <p:nvPr>
            <p:ph idx="1"/>
          </p:nvPr>
        </p:nvSpPr>
        <p:spPr>
          <a:xfrm>
            <a:off x="2723484" y="1356851"/>
            <a:ext cx="6326187" cy="4945627"/>
          </a:xfrm>
        </p:spPr>
        <p:txBody>
          <a:bodyPr/>
          <a:lstStyle/>
          <a:p>
            <a:r>
              <a:rPr lang="en-US" sz="3000" dirty="0"/>
              <a:t>Christ also promised the Holy Spirit baptism – Acts 1:5</a:t>
            </a:r>
          </a:p>
          <a:p>
            <a:r>
              <a:rPr lang="en-US" sz="3000" dirty="0"/>
              <a:t>The Father also promised the Holy Spirit baptism – Acts 1:4,5</a:t>
            </a:r>
          </a:p>
          <a:p>
            <a:r>
              <a:rPr lang="en-US" sz="3000" dirty="0"/>
              <a:t>Note the word “for” in verse 5 connects “the Promise” of verse four with the Holy Spirit.</a:t>
            </a:r>
          </a:p>
          <a:p>
            <a:r>
              <a:rPr lang="en-US" sz="3000" dirty="0"/>
              <a:t>The statement here being a promise, with nothing being commanded.</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1240105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A Promise, Not a Command</a:t>
            </a:r>
          </a:p>
        </p:txBody>
      </p:sp>
      <p:sp>
        <p:nvSpPr>
          <p:cNvPr id="3" name="Content Placeholder 2"/>
          <p:cNvSpPr>
            <a:spLocks noGrp="1"/>
          </p:cNvSpPr>
          <p:nvPr>
            <p:ph idx="1"/>
          </p:nvPr>
        </p:nvSpPr>
        <p:spPr>
          <a:xfrm>
            <a:off x="2723484" y="1277531"/>
            <a:ext cx="6326187" cy="5024948"/>
          </a:xfrm>
        </p:spPr>
        <p:txBody>
          <a:bodyPr/>
          <a:lstStyle/>
          <a:p>
            <a:r>
              <a:rPr lang="en-US" sz="3000" dirty="0"/>
              <a:t>Luke 24:49</a:t>
            </a:r>
          </a:p>
          <a:p>
            <a:r>
              <a:rPr lang="en-US" sz="3000" dirty="0"/>
              <a:t>Notice the word “Promise” in this verse.  </a:t>
            </a:r>
          </a:p>
          <a:p>
            <a:r>
              <a:rPr lang="en-US" sz="3000" dirty="0"/>
              <a:t>Then, on Pentecost, when the apostles were baptized in the Holy Spirit, notice what Peter says in Acts 2:33</a:t>
            </a:r>
          </a:p>
          <a:p>
            <a:r>
              <a:rPr lang="en-US" sz="3000" dirty="0"/>
              <a:t>Again, observe the word “promise”.</a:t>
            </a:r>
          </a:p>
          <a:p>
            <a:r>
              <a:rPr lang="en-US" sz="3000" dirty="0"/>
              <a:t>This is not a command to anyone, but a promise.</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2013805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723484" y="1356851"/>
            <a:ext cx="6326187" cy="4945627"/>
          </a:xfrm>
        </p:spPr>
        <p:txBody>
          <a:bodyPr/>
          <a:lstStyle/>
          <a:p>
            <a:r>
              <a:rPr lang="en-US" sz="3000" dirty="0"/>
              <a:t>Christ is the EXCLUSIVE administrator of Holy Spirit baptism</a:t>
            </a:r>
          </a:p>
          <a:p>
            <a:r>
              <a:rPr lang="en-US" sz="3000" dirty="0"/>
              <a:t>John 1:33-34</a:t>
            </a:r>
          </a:p>
          <a:p>
            <a:r>
              <a:rPr lang="en-US" sz="3000" dirty="0"/>
              <a:t>Peter reaffirms this in Acts 2:32-33</a:t>
            </a:r>
          </a:p>
          <a:p>
            <a:r>
              <a:rPr lang="en-US" sz="3000" dirty="0"/>
              <a:t>Man was NEVER the administrator of Holy Spirit baptism</a:t>
            </a:r>
          </a:p>
          <a:p>
            <a:r>
              <a:rPr lang="en-US" sz="3000" dirty="0"/>
              <a:t>We don’t see a single man administer this type of baptism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931746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Man passed on the gifts of the Spirit</a:t>
            </a:r>
          </a:p>
          <a:p>
            <a:r>
              <a:rPr lang="en-US" sz="3000" dirty="0"/>
              <a:t>Acts 8:14-24</a:t>
            </a:r>
          </a:p>
          <a:p>
            <a:r>
              <a:rPr lang="en-US" sz="3000" dirty="0"/>
              <a:t>We need to realize, that the Holy Spirit baptism was not an ordinary event.  It was not something that occurred every few days or weeks.  </a:t>
            </a:r>
          </a:p>
          <a:p>
            <a:r>
              <a:rPr lang="en-US" sz="3000" dirty="0"/>
              <a:t>Acts 11:15-18</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432311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The fact Peter had to go the whole back to Pentecost, a span of eight to ten years, to find a similar occurrence of Holy Spirit baptism, indicates that it was not a regular happening.</a:t>
            </a:r>
          </a:p>
          <a:p>
            <a:r>
              <a:rPr lang="en-US" sz="3000" dirty="0"/>
              <a:t>There is ONLY one baptism that is now valid</a:t>
            </a:r>
          </a:p>
          <a:p>
            <a:r>
              <a:rPr lang="en-US" sz="3000" dirty="0"/>
              <a:t>Ephesians 4:5</a:t>
            </a:r>
          </a:p>
          <a:p>
            <a:r>
              <a:rPr lang="en-US" sz="3000" dirty="0"/>
              <a:t>Notice how long the baptism is to last.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8714620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Holy Spirit Baptism:  Administrator, Subjects and Purpose</a:t>
            </a:r>
          </a:p>
        </p:txBody>
      </p:sp>
      <p:sp>
        <p:nvSpPr>
          <p:cNvPr id="3" name="Content Placeholder 2"/>
          <p:cNvSpPr>
            <a:spLocks noGrp="1"/>
          </p:cNvSpPr>
          <p:nvPr>
            <p:ph idx="1"/>
          </p:nvPr>
        </p:nvSpPr>
        <p:spPr>
          <a:xfrm>
            <a:off x="2693988" y="1474838"/>
            <a:ext cx="6326187" cy="4945627"/>
          </a:xfrm>
        </p:spPr>
        <p:txBody>
          <a:bodyPr/>
          <a:lstStyle/>
          <a:p>
            <a:r>
              <a:rPr lang="en-US" sz="3000" dirty="0"/>
              <a:t>Matthew 28:18-20</a:t>
            </a:r>
          </a:p>
          <a:p>
            <a:r>
              <a:rPr lang="en-US" sz="3000" dirty="0"/>
              <a:t>Men cannot baptize in the Holy Spirit</a:t>
            </a:r>
          </a:p>
          <a:p>
            <a:r>
              <a:rPr lang="en-US" sz="3000" dirty="0"/>
              <a:t>John 1:33-34</a:t>
            </a:r>
          </a:p>
          <a:p>
            <a:r>
              <a:rPr lang="en-US" sz="3000" dirty="0"/>
              <a:t>But they can baptize in water</a:t>
            </a:r>
          </a:p>
          <a:p>
            <a:r>
              <a:rPr lang="en-US" sz="3000" dirty="0"/>
              <a:t>Acts 8:26-40</a:t>
            </a:r>
          </a:p>
          <a:p>
            <a:r>
              <a:rPr lang="en-US" sz="3000" dirty="0"/>
              <a:t>Therefore, the baptism that is now valid is water baptism.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013494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What were the purposes in the case of the apostles on Pentecost?</a:t>
            </a:r>
          </a:p>
          <a:p>
            <a:r>
              <a:rPr lang="en-US" sz="3000" dirty="0"/>
              <a:t>It was not for:</a:t>
            </a:r>
          </a:p>
          <a:p>
            <a:pPr lvl="1"/>
            <a:r>
              <a:rPr lang="en-US" sz="2800" dirty="0"/>
              <a:t>Did not cleanse them – John 15:3</a:t>
            </a:r>
          </a:p>
          <a:p>
            <a:pPr lvl="1"/>
            <a:r>
              <a:rPr lang="en-US" sz="2800" dirty="0"/>
              <a:t>To sanctify them – John 17:16,17</a:t>
            </a:r>
          </a:p>
          <a:p>
            <a:pPr lvl="1"/>
            <a:r>
              <a:rPr lang="en-US" sz="2800" dirty="0"/>
              <a:t>To remit their sins – Mk 1:4; Lk 3:3</a:t>
            </a:r>
          </a:p>
          <a:p>
            <a:pPr lvl="1"/>
            <a:r>
              <a:rPr lang="en-US" sz="2800" dirty="0"/>
              <a:t>Or to make them perfect – 1 </a:t>
            </a:r>
            <a:r>
              <a:rPr lang="en-US" sz="2800" dirty="0" err="1"/>
              <a:t>Jn</a:t>
            </a:r>
            <a:r>
              <a:rPr lang="en-US" sz="2800" dirty="0"/>
              <a:t> 1:8-10</a:t>
            </a: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1325172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487562" y="1179871"/>
            <a:ext cx="6562110" cy="5122607"/>
          </a:xfrm>
        </p:spPr>
        <p:txBody>
          <a:bodyPr/>
          <a:lstStyle/>
          <a:p>
            <a:r>
              <a:rPr lang="en-US" sz="3000" dirty="0"/>
              <a:t>What were the purposes in the case of the apostles on Pentecost?</a:t>
            </a:r>
          </a:p>
          <a:p>
            <a:r>
              <a:rPr lang="en-US" sz="3000" dirty="0"/>
              <a:t>It was for:</a:t>
            </a:r>
          </a:p>
          <a:p>
            <a:pPr lvl="1"/>
            <a:r>
              <a:rPr lang="en-US" sz="2800" dirty="0"/>
              <a:t>To teach them all things – </a:t>
            </a:r>
            <a:r>
              <a:rPr lang="en-US" sz="2800" dirty="0" err="1"/>
              <a:t>Jn</a:t>
            </a:r>
            <a:r>
              <a:rPr lang="en-US" sz="2800" dirty="0"/>
              <a:t> 14:26</a:t>
            </a:r>
          </a:p>
          <a:p>
            <a:pPr lvl="1"/>
            <a:r>
              <a:rPr lang="en-US" sz="2800" dirty="0"/>
              <a:t>Bring to remembrance – </a:t>
            </a:r>
            <a:r>
              <a:rPr lang="en-US" sz="2800" dirty="0" err="1"/>
              <a:t>Jn</a:t>
            </a:r>
            <a:r>
              <a:rPr lang="en-US" sz="2800" dirty="0"/>
              <a:t> 14:26</a:t>
            </a:r>
          </a:p>
          <a:p>
            <a:pPr lvl="1"/>
            <a:r>
              <a:rPr lang="en-US" sz="2800" dirty="0"/>
              <a:t>Guide them to all truth – </a:t>
            </a:r>
            <a:r>
              <a:rPr lang="en-US" sz="2800" dirty="0" err="1"/>
              <a:t>Jn</a:t>
            </a:r>
            <a:r>
              <a:rPr lang="en-US" sz="2800" dirty="0"/>
              <a:t> 16:13</a:t>
            </a:r>
          </a:p>
          <a:p>
            <a:pPr lvl="1"/>
            <a:r>
              <a:rPr lang="en-US" sz="2800" dirty="0"/>
              <a:t>Tell them things to come – </a:t>
            </a:r>
            <a:r>
              <a:rPr lang="en-US" sz="2800" dirty="0" err="1"/>
              <a:t>Jn</a:t>
            </a:r>
            <a:r>
              <a:rPr lang="en-US" sz="2800" dirty="0"/>
              <a:t> 16:13</a:t>
            </a:r>
          </a:p>
          <a:p>
            <a:pPr lvl="1"/>
            <a:r>
              <a:rPr lang="en-US" sz="2800" dirty="0"/>
              <a:t>Ability to perform miracles – Acts 2:43; Mk 16:20; </a:t>
            </a:r>
            <a:r>
              <a:rPr lang="en-US" sz="2800" dirty="0" err="1"/>
              <a:t>Heb</a:t>
            </a:r>
            <a:r>
              <a:rPr lang="en-US" sz="2800" dirty="0"/>
              <a:t> 2:3,4</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2456884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02891"/>
          </a:xfrm>
        </p:spPr>
        <p:txBody>
          <a:bodyPr/>
          <a:lstStyle/>
          <a:p>
            <a:pPr algn="ctr"/>
            <a:r>
              <a:rPr lang="en-US" b="1" u="sng" dirty="0"/>
              <a:t>Holy Spirit Baptism:  What were its purposes?</a:t>
            </a:r>
          </a:p>
        </p:txBody>
      </p:sp>
      <p:sp>
        <p:nvSpPr>
          <p:cNvPr id="3" name="Content Placeholder 2"/>
          <p:cNvSpPr>
            <a:spLocks noGrp="1"/>
          </p:cNvSpPr>
          <p:nvPr>
            <p:ph idx="1"/>
          </p:nvPr>
        </p:nvSpPr>
        <p:spPr>
          <a:xfrm>
            <a:off x="2723484" y="1356851"/>
            <a:ext cx="6326187" cy="4945627"/>
          </a:xfrm>
        </p:spPr>
        <p:txBody>
          <a:bodyPr/>
          <a:lstStyle/>
          <a:p>
            <a:r>
              <a:rPr lang="en-US" sz="3000" dirty="0"/>
              <a:t>It was for:</a:t>
            </a:r>
          </a:p>
          <a:p>
            <a:pPr lvl="1"/>
            <a:r>
              <a:rPr lang="en-US" sz="2800" dirty="0"/>
              <a:t>Qualify them to preach under Great Commission – Lk 24:46-49</a:t>
            </a:r>
          </a:p>
          <a:p>
            <a:pPr lvl="1"/>
            <a:r>
              <a:rPr lang="en-US" sz="2800" dirty="0"/>
              <a:t>Give them keys to kingdom – Mt 16:18-19; </a:t>
            </a:r>
            <a:r>
              <a:rPr lang="en-US" sz="2800" dirty="0" err="1"/>
              <a:t>Jn</a:t>
            </a:r>
            <a:r>
              <a:rPr lang="en-US" sz="2800" dirty="0"/>
              <a:t> 20:22-23; Acts 1:5-8</a:t>
            </a:r>
          </a:p>
          <a:p>
            <a:pPr lvl="1"/>
            <a:r>
              <a:rPr lang="en-US" sz="2800" dirty="0"/>
              <a:t>Convict sinners through the words they spoke – </a:t>
            </a:r>
            <a:r>
              <a:rPr lang="en-US" sz="2800" dirty="0" err="1"/>
              <a:t>Jn</a:t>
            </a:r>
            <a:r>
              <a:rPr lang="en-US" sz="2800" dirty="0"/>
              <a:t> 16:8-11,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Holy Spirit Baptism</a:t>
            </a:r>
          </a:p>
        </p:txBody>
      </p:sp>
    </p:spTree>
    <p:extLst>
      <p:ext uri="{BB962C8B-B14F-4D97-AF65-F5344CB8AC3E}">
        <p14:creationId xmlns:p14="http://schemas.microsoft.com/office/powerpoint/2010/main" val="3731074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themeOverride>
</file>

<file path=docProps/app.xml><?xml version="1.0" encoding="utf-8"?>
<Properties xmlns="http://schemas.openxmlformats.org/officeDocument/2006/extended-properties" xmlns:vt="http://schemas.openxmlformats.org/officeDocument/2006/docPropsVTypes">
  <Template>chri_0088_slide</Template>
  <TotalTime>7364</TotalTime>
  <Words>7452</Words>
  <Application>Microsoft Office PowerPoint</Application>
  <PresentationFormat>On-screen Show (4:3)</PresentationFormat>
  <Paragraphs>729</Paragraphs>
  <Slides>109</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109</vt:i4>
      </vt:variant>
    </vt:vector>
  </HeadingPairs>
  <TitlesOfParts>
    <vt:vector size="115" baseType="lpstr">
      <vt:lpstr>Arial</vt:lpstr>
      <vt:lpstr>Arial Black</vt:lpstr>
      <vt:lpstr>Calibri</vt:lpstr>
      <vt:lpstr>chri_0088_slide</vt:lpstr>
      <vt:lpstr>1_Default Design</vt:lpstr>
      <vt:lpstr>Green Giant</vt:lpstr>
      <vt:lpstr>PowerPoint Presentation</vt:lpstr>
      <vt:lpstr>Introductory Remarks</vt:lpstr>
      <vt:lpstr>Introductory Remarks</vt:lpstr>
      <vt:lpstr>Introductory Remarks</vt:lpstr>
      <vt:lpstr>Paul Earnhardt’s Comment</vt:lpstr>
      <vt:lpstr>Since Then</vt:lpstr>
      <vt:lpstr>Principles</vt:lpstr>
      <vt:lpstr>Principles</vt:lpstr>
      <vt:lpstr>Principles</vt:lpstr>
      <vt:lpstr>Principles</vt:lpstr>
      <vt:lpstr>Principles</vt:lpstr>
      <vt:lpstr>Principles</vt:lpstr>
      <vt:lpstr>Principles</vt:lpstr>
      <vt:lpstr>Principles</vt:lpstr>
      <vt:lpstr>Principles</vt:lpstr>
      <vt:lpstr>Principles</vt:lpstr>
      <vt:lpstr>Principles</vt:lpstr>
      <vt:lpstr>Principles</vt:lpstr>
      <vt:lpstr>Principles</vt:lpstr>
      <vt:lpstr>Principles</vt:lpstr>
      <vt:lpstr>Principle</vt:lpstr>
      <vt:lpstr>Principles</vt:lpstr>
      <vt:lpstr>Principles</vt:lpstr>
      <vt:lpstr>Principles</vt:lpstr>
      <vt:lpstr>Principles</vt:lpstr>
      <vt:lpstr>Principles</vt:lpstr>
      <vt:lpstr>Principles:</vt:lpstr>
      <vt:lpstr>Introductory Remarks</vt:lpstr>
      <vt:lpstr>The Holy Spirit in Scriptures</vt:lpstr>
      <vt:lpstr>Masculine Pronouns are Applied to Him</vt:lpstr>
      <vt:lpstr>Masculine Pronouns are Applied to Him</vt:lpstr>
      <vt:lpstr>His Attributes Show He is a Divine Person</vt:lpstr>
      <vt:lpstr>The Godhead</vt:lpstr>
      <vt:lpstr>The Godhead</vt:lpstr>
      <vt:lpstr>Pictorial Representation</vt:lpstr>
      <vt:lpstr>The Godhead and Creation</vt:lpstr>
      <vt:lpstr>The Godhead and Creation</vt:lpstr>
      <vt:lpstr>The Godhead</vt:lpstr>
      <vt:lpstr>Matthew 3:13-17</vt:lpstr>
      <vt:lpstr>The Godhead</vt:lpstr>
      <vt:lpstr>The Godhead</vt:lpstr>
      <vt:lpstr>The Godhead</vt:lpstr>
      <vt:lpstr>PowerPoint Presentation</vt:lpstr>
      <vt:lpstr>The Holy Spirit in Conversion</vt:lpstr>
      <vt:lpstr>His work is to Convict</vt:lpstr>
      <vt:lpstr>He operates through the Word Nehemiah 9</vt:lpstr>
      <vt:lpstr>PowerPoint Presentation</vt:lpstr>
      <vt:lpstr>The Holy Spirit in Conversion</vt:lpstr>
      <vt:lpstr>He operates through the Word John 16:7-13/Acts 2:36-41</vt:lpstr>
      <vt:lpstr>He operates through the Word John 16:7-13/Acts 2:36-41</vt:lpstr>
      <vt:lpstr>He operates through the Word John 16:7-13/Acts 8:26-40</vt:lpstr>
      <vt:lpstr>He operates through the Word John 16:7-13/Acts 7:51-53</vt:lpstr>
      <vt:lpstr>He operates through the Word John 16:7-13/Acts 18:28</vt:lpstr>
      <vt:lpstr>The Spirit does NOT act directly upon the heart of the Sinner</vt:lpstr>
      <vt:lpstr>The Spirit does NOT act directly upon the heart of the Sinner</vt:lpstr>
      <vt:lpstr>The Spirit does NOT act directly upon the heart of the Sinner</vt:lpstr>
      <vt:lpstr>PowerPoint Presentation</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The Spirit and the Word</vt:lpstr>
      <vt:lpstr>The Spirit and the Word</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PowerPoint Presentation</vt:lpstr>
      <vt:lpstr>Holy Spirit Baptism:  A Promise, Not a Command</vt:lpstr>
      <vt:lpstr>Holy Spirit Baptism:  A Promise, Not a Command</vt:lpstr>
      <vt:lpstr>Holy Spirit Baptism:  A Promise, Not a Command</vt:lpstr>
      <vt:lpstr>Holy Spirit Baptism:  Administrator, Subjects and Purpose</vt:lpstr>
      <vt:lpstr>Holy Spirit Baptism:  Administrator, Subjects and Purpose</vt:lpstr>
      <vt:lpstr>Holy Spirit Baptism:  Administrator, Subjects and Purpose</vt:lpstr>
      <vt:lpstr>Holy Spirit Baptism:  Administrator, Subjects and Purpose</vt:lpstr>
      <vt:lpstr>Holy Spirit Baptism:  What were its purposes?</vt:lpstr>
      <vt:lpstr>Holy Spirit Baptism:  What were its purposes?</vt:lpstr>
      <vt:lpstr>Holy Spirit Baptism:  What were its purposes?</vt:lpstr>
      <vt:lpstr>Holy Spirit Baptism:  What were its purposes?</vt:lpstr>
      <vt:lpstr>Holy Spirit Baptism:  What were its purposes?</vt:lpstr>
      <vt:lpstr>Holy Spirit Baptism:  What were its purposes?</vt:lpstr>
      <vt:lpstr>PowerPoint Presentation</vt:lpstr>
      <vt:lpstr>What it is NOT</vt:lpstr>
      <vt:lpstr>What it is NOT</vt:lpstr>
      <vt:lpstr>What it IS</vt:lpstr>
      <vt:lpstr>What it IS</vt:lpstr>
      <vt:lpstr>The Steps Men Take to this Point</vt:lpstr>
      <vt:lpstr>Progressiveness of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Paden, Eddie - LCMS Lang. Arts</cp:lastModifiedBy>
  <cp:revision>180</cp:revision>
  <cp:lastPrinted>2023-12-14T14:58:40Z</cp:lastPrinted>
  <dcterms:created xsi:type="dcterms:W3CDTF">2012-09-18T14:39:55Z</dcterms:created>
  <dcterms:modified xsi:type="dcterms:W3CDTF">2024-01-03T15:36:21Z</dcterms:modified>
</cp:coreProperties>
</file>