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72" r:id="rId3"/>
  </p:sldMasterIdLst>
  <p:notesMasterIdLst>
    <p:notesMasterId r:id="rId44"/>
  </p:notesMasterIdLst>
  <p:handoutMasterIdLst>
    <p:handoutMasterId r:id="rId45"/>
  </p:handoutMasterIdLst>
  <p:sldIdLst>
    <p:sldId id="426" r:id="rId4"/>
    <p:sldId id="319" r:id="rId5"/>
    <p:sldId id="372" r:id="rId6"/>
    <p:sldId id="373" r:id="rId7"/>
    <p:sldId id="382" r:id="rId8"/>
    <p:sldId id="433" r:id="rId9"/>
    <p:sldId id="434" r:id="rId10"/>
    <p:sldId id="384" r:id="rId11"/>
    <p:sldId id="383" r:id="rId12"/>
    <p:sldId id="385" r:id="rId13"/>
    <p:sldId id="364" r:id="rId14"/>
    <p:sldId id="363" r:id="rId15"/>
    <p:sldId id="362" r:id="rId16"/>
    <p:sldId id="429" r:id="rId17"/>
    <p:sldId id="432" r:id="rId18"/>
    <p:sldId id="367" r:id="rId19"/>
    <p:sldId id="361" r:id="rId20"/>
    <p:sldId id="368" r:id="rId21"/>
    <p:sldId id="387" r:id="rId22"/>
    <p:sldId id="320" r:id="rId23"/>
    <p:sldId id="388" r:id="rId24"/>
    <p:sldId id="389" r:id="rId25"/>
    <p:sldId id="390" r:id="rId26"/>
    <p:sldId id="321" r:id="rId27"/>
    <p:sldId id="322" r:id="rId28"/>
    <p:sldId id="323" r:id="rId29"/>
    <p:sldId id="324" r:id="rId30"/>
    <p:sldId id="394" r:id="rId31"/>
    <p:sldId id="393" r:id="rId32"/>
    <p:sldId id="392" r:id="rId33"/>
    <p:sldId id="395" r:id="rId34"/>
    <p:sldId id="391" r:id="rId35"/>
    <p:sldId id="396" r:id="rId36"/>
    <p:sldId id="326" r:id="rId37"/>
    <p:sldId id="327" r:id="rId38"/>
    <p:sldId id="328" r:id="rId39"/>
    <p:sldId id="329" r:id="rId40"/>
    <p:sldId id="330" r:id="rId41"/>
    <p:sldId id="331" r:id="rId42"/>
    <p:sldId id="397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118" d="100"/>
          <a:sy n="118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952CFAA9-7D81-454E-9656-8FD8FDCA30DB}"/>
    <pc:docChg chg="delSld">
      <pc:chgData name="Kevin Stilts" userId="99c6032548666723" providerId="LiveId" clId="{952CFAA9-7D81-454E-9656-8FD8FDCA30DB}" dt="2024-02-08T17:21:01.649" v="0" actId="47"/>
      <pc:docMkLst>
        <pc:docMk/>
      </pc:docMkLst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062550829" sldId="29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622737118" sldId="29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902725333" sldId="29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998723103" sldId="29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310984354" sldId="29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755896211" sldId="29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465230592" sldId="29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900022586" sldId="30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673917792" sldId="30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738083869" sldId="30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942968457" sldId="30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268052211" sldId="30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141891551" sldId="30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487041927" sldId="30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290169916" sldId="30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148415470" sldId="30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790047333" sldId="30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455681325" sldId="31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675455264" sldId="31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580927742" sldId="31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061839805" sldId="31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05995859" sldId="31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908705365" sldId="31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11364398" sldId="31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695438981" sldId="31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380958202" sldId="31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154273664" sldId="32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163761448" sldId="33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657035824" sldId="33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884416125" sldId="33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615252282" sldId="33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205388860" sldId="34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493876857" sldId="34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267327444" sldId="34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344460250" sldId="34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613156344" sldId="34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060482697" sldId="34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140486084" sldId="34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429503391" sldId="34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482039866" sldId="35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92944286" sldId="35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166431789" sldId="35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453651259" sldId="35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065150920" sldId="35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864065293" sldId="35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92777034" sldId="35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471525313" sldId="35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510476529" sldId="36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961591322" sldId="39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541183607" sldId="39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97913999" sldId="40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891128919" sldId="40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898009012" sldId="40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290747347" sldId="40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501418507" sldId="40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014229607" sldId="40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54295987" sldId="40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457810240" sldId="40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451758874" sldId="40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895308116" sldId="40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285129748" sldId="41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259937373" sldId="41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542998120" sldId="412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417369987" sldId="41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200781854" sldId="41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087190516" sldId="41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4148340826" sldId="416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460838549" sldId="41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663187346" sldId="418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982055477" sldId="419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000289680" sldId="420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2753003229" sldId="421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616007400" sldId="423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121472587" sldId="424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1575182695" sldId="425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55522351" sldId="427"/>
        </pc:sldMkLst>
      </pc:sldChg>
      <pc:sldChg chg="del">
        <pc:chgData name="Kevin Stilts" userId="99c6032548666723" providerId="LiveId" clId="{952CFAA9-7D81-454E-9656-8FD8FDCA30DB}" dt="2024-02-08T17:21:01.649" v="0" actId="47"/>
        <pc:sldMkLst>
          <pc:docMk/>
          <pc:sldMk cId="3921120150" sldId="42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E8C43-B996-4A8E-9036-8ACB590DACE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2A019-BF4B-475A-8F08-6A21EF4B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D1F8A0-2F19-488E-9BF3-496136D68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04A61-FC02-4F04-88A9-02BDBCA2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8D05-9683-4B11-871F-E9073AD4C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8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CD90F-DBC0-4767-9E58-B93ECED5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5861FD-B7D1-4C21-9680-02DEC54E4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12F9-9FB9-4FE6-B695-BB64C7E5D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1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EC5-EE43-4751-8789-C13201761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83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FDF0-3135-4599-A2BE-4627F6F3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5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56EE-CB1F-4938-83E3-9888E9FF6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3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E0-2574-469D-9017-5D8C0BC95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65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D209-7A9F-49FF-816C-015AC5957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47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DF70-BA02-4959-BD08-D6EA05AFA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4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1A10-68EB-4AFC-AEE5-5E1995629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5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0B83-E086-4F82-9D56-C22CE1F2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3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A8EC-1944-4E58-9956-136959315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48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7A95-C7A4-44F0-B8DC-26C0032F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4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0D9CF-208B-42B5-AB12-B4412016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79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B722-7276-4E91-B2AA-04F280CB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2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9300-F0E8-45F3-8AFA-832D56714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82D-7129-407D-85C0-89D8A905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3B6B-A249-4694-8F46-0850823A0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9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FA70-3178-4130-94B3-0F115BB43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2349B-1332-4AFA-9615-8B60B6B2D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C1C3-E74D-4715-9EED-C483FB854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73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8DF6-ED4B-47A1-9BAF-D667A9FBD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C9A2-1D56-4EA6-AA5B-9AA0420A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C05D-AA1D-4715-96D7-83CB6CC4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7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15CE-8D11-4938-9261-E638F1A0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4605-3594-4AD5-97B1-4C2A00893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2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F5B1-69E2-429D-BD62-88C4902C7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8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425-964C-415E-99C2-A007539E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8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8000-12FE-47A6-BE7E-A222D0F91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02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EBC9-5B75-47D8-B7B0-ADA9813C3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67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227A-0F70-459A-82AF-B9547B0FB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19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BA0C50-62A0-4AAD-B62D-B47D0BCDF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36683-03F4-4126-AF5B-6322C2FCB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096FE-07B7-4847-A431-D0BBA1A9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633" y="4653657"/>
            <a:ext cx="31454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Indwelling of the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Holy Spirit</a:t>
            </a:r>
          </a:p>
        </p:txBody>
      </p:sp>
    </p:spTree>
    <p:extLst>
      <p:ext uri="{BB962C8B-B14F-4D97-AF65-F5344CB8AC3E}">
        <p14:creationId xmlns:p14="http://schemas.microsoft.com/office/powerpoint/2010/main" val="346558662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9333"/>
            <a:ext cx="6316662" cy="599503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4" y="618836"/>
            <a:ext cx="6692611" cy="5801629"/>
          </a:xfrm>
        </p:spPr>
        <p:txBody>
          <a:bodyPr/>
          <a:lstStyle/>
          <a:p>
            <a:r>
              <a:rPr lang="en-US" sz="3000" dirty="0"/>
              <a:t>“Today God told me . . .”</a:t>
            </a:r>
          </a:p>
          <a:p>
            <a:r>
              <a:rPr lang="en-US" sz="3000" dirty="0"/>
              <a:t>“Last month the Spirit gave me a song to sing.”</a:t>
            </a:r>
          </a:p>
          <a:p>
            <a:r>
              <a:rPr lang="en-US" sz="3000" dirty="0"/>
              <a:t>“Let the Holy Spirit into your life and He will change you . . .”</a:t>
            </a:r>
          </a:p>
          <a:p>
            <a:r>
              <a:rPr lang="en-US" sz="3000" dirty="0"/>
              <a:t>This is all about the gospel of the changed life as opposed to THE GOSPEL OF </a:t>
            </a:r>
            <a:r>
              <a:rPr lang="en-US" sz="3000" b="1" i="1" u="sng" dirty="0"/>
              <a:t>THE LIFE </a:t>
            </a:r>
            <a:r>
              <a:rPr lang="en-US" sz="3000" dirty="0"/>
              <a:t>THAT CHANGES LIVES.”</a:t>
            </a:r>
          </a:p>
          <a:p>
            <a:r>
              <a:rPr lang="en-US" sz="3000" dirty="0"/>
              <a:t>V. 17 and following – Results, being children of God, heirs. </a:t>
            </a:r>
          </a:p>
          <a:p>
            <a:r>
              <a:rPr lang="en-US" sz="3000" dirty="0"/>
              <a:t>Heirs earn nothing.  It is just given. 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50305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659373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60207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022556"/>
            <a:ext cx="6326187" cy="5260258"/>
          </a:xfrm>
        </p:spPr>
        <p:txBody>
          <a:bodyPr/>
          <a:lstStyle/>
          <a:p>
            <a:r>
              <a:rPr lang="en-US" sz="3000" dirty="0"/>
              <a:t>So, now we need to take a look at verses 26 and 27.</a:t>
            </a:r>
          </a:p>
          <a:p>
            <a:r>
              <a:rPr lang="en-US" sz="3000" dirty="0"/>
              <a:t>Some would say that these verses talk about something the word of God cannot do for us – interceding for the Christian.</a:t>
            </a:r>
          </a:p>
          <a:p>
            <a:r>
              <a:rPr lang="en-US" sz="3000" dirty="0"/>
              <a:t>I want to look at what is being talked about here and whether or not the Holy Spirit intercedes for us.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693990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Interceding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643120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60207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160208"/>
            <a:ext cx="6326187" cy="5260258"/>
          </a:xfrm>
        </p:spPr>
        <p:txBody>
          <a:bodyPr/>
          <a:lstStyle/>
          <a:p>
            <a:r>
              <a:rPr lang="en-US" sz="3000" dirty="0"/>
              <a:t>Let’s look at other passages to help keep Romans 8:26f into context of the rest of the Scriptures</a:t>
            </a:r>
          </a:p>
          <a:p>
            <a:r>
              <a:rPr lang="en-US" sz="3000" dirty="0"/>
              <a:t>Let’s start in Hebrews:</a:t>
            </a:r>
          </a:p>
          <a:p>
            <a:r>
              <a:rPr lang="en-US" sz="3000" u="sng" dirty="0"/>
              <a:t>Hebrews 5:8-10 </a:t>
            </a:r>
            <a:r>
              <a:rPr lang="en-US" sz="3000" dirty="0"/>
              <a:t>– Christ became a High Priest after he suffered and learned obedience.</a:t>
            </a:r>
          </a:p>
          <a:p>
            <a:r>
              <a:rPr lang="en-US" sz="3000" u="sng" dirty="0"/>
              <a:t>Hebrews 4:14-16 </a:t>
            </a:r>
            <a:r>
              <a:rPr lang="en-US" sz="3000" dirty="0"/>
              <a:t>– We can come boldly before God because we have a </a:t>
            </a:r>
            <a:r>
              <a:rPr lang="en-US" sz="3000" u="sng" dirty="0"/>
              <a:t>PERFECT</a:t>
            </a:r>
            <a:r>
              <a:rPr lang="en-US" sz="3000" dirty="0"/>
              <a:t> High Priest.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19993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60207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160208"/>
            <a:ext cx="6326187" cy="5260258"/>
          </a:xfrm>
        </p:spPr>
        <p:txBody>
          <a:bodyPr/>
          <a:lstStyle/>
          <a:p>
            <a:r>
              <a:rPr lang="en-US" sz="3000" u="sng" dirty="0"/>
              <a:t>Hebrews 6:20; 7:17 </a:t>
            </a:r>
            <a:r>
              <a:rPr lang="en-US" sz="3000" dirty="0"/>
              <a:t>– He is our High Priest FOREVER</a:t>
            </a:r>
          </a:p>
          <a:p>
            <a:r>
              <a:rPr lang="en-US" sz="3000" u="sng" dirty="0"/>
              <a:t>Hebrews 7:24-28 (spec. v 25) </a:t>
            </a:r>
            <a:r>
              <a:rPr lang="en-US" sz="3000" dirty="0"/>
              <a:t>– one of the responsibilities of our High Priest is to be our intercessor.  He is able to do this remember because of the things he suffered; what he learned.</a:t>
            </a:r>
          </a:p>
          <a:p>
            <a:r>
              <a:rPr lang="en-US" sz="3000" u="sng" dirty="0"/>
              <a:t>Hebrews 8:6 </a:t>
            </a:r>
            <a:r>
              <a:rPr lang="en-US" sz="3000" dirty="0"/>
              <a:t>– He is our go-between with God the Father, our mediator.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326340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60207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64" y="1160208"/>
            <a:ext cx="6591011" cy="5260258"/>
          </a:xfrm>
        </p:spPr>
        <p:txBody>
          <a:bodyPr/>
          <a:lstStyle/>
          <a:p>
            <a:r>
              <a:rPr lang="en-US" sz="3000" u="sng" dirty="0"/>
              <a:t>1 Timothy 2:5</a:t>
            </a:r>
            <a:r>
              <a:rPr lang="en-US" sz="3000" dirty="0"/>
              <a:t> – “. . . </a:t>
            </a:r>
            <a:r>
              <a:rPr lang="en-US" sz="3000" u="sng" dirty="0"/>
              <a:t>ONE</a:t>
            </a:r>
            <a:r>
              <a:rPr lang="en-US" sz="3000" dirty="0"/>
              <a:t> mediator also between God and man, </a:t>
            </a:r>
            <a:r>
              <a:rPr lang="en-US" sz="3000" b="1" u="sng" dirty="0"/>
              <a:t>the man Christ Jesus</a:t>
            </a:r>
            <a:r>
              <a:rPr lang="en-US" sz="3000" dirty="0"/>
              <a:t>.”</a:t>
            </a:r>
          </a:p>
          <a:p>
            <a:r>
              <a:rPr lang="en-US" sz="3000" dirty="0"/>
              <a:t>1 Thessalonians 5:23 – “</a:t>
            </a:r>
            <a:r>
              <a:rPr lang="en-US" sz="3000" b="1" baseline="30000" dirty="0"/>
              <a:t>23 </a:t>
            </a:r>
            <a:r>
              <a:rPr lang="en-US" sz="3000" dirty="0"/>
              <a:t>Now may the God of peace Himself sanctify you completely; and may your whole </a:t>
            </a:r>
            <a:r>
              <a:rPr lang="en-US" sz="3000" b="1" u="sng" dirty="0"/>
              <a:t>spirit, soul, and body</a:t>
            </a:r>
            <a:r>
              <a:rPr lang="en-US" sz="3000" dirty="0"/>
              <a:t> be preserved blameless at the coming of our Lord Jesus Christ.”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005411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836" y="1"/>
            <a:ext cx="6493164" cy="655782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546" y="655783"/>
            <a:ext cx="6849630" cy="6114472"/>
          </a:xfrm>
        </p:spPr>
        <p:txBody>
          <a:bodyPr/>
          <a:lstStyle/>
          <a:p>
            <a:r>
              <a:rPr lang="en-US" dirty="0"/>
              <a:t>There are 3-parts to man:</a:t>
            </a:r>
          </a:p>
          <a:p>
            <a:r>
              <a:rPr lang="en-US" u="sng" dirty="0"/>
              <a:t>Body</a:t>
            </a:r>
            <a:r>
              <a:rPr lang="en-US" dirty="0"/>
              <a:t> – Our physical bodies</a:t>
            </a:r>
          </a:p>
          <a:p>
            <a:r>
              <a:rPr lang="en-US" u="sng" dirty="0"/>
              <a:t>Soul</a:t>
            </a:r>
            <a:r>
              <a:rPr lang="en-US" dirty="0"/>
              <a:t> – </a:t>
            </a:r>
            <a:r>
              <a:rPr lang="en-US" dirty="0" err="1"/>
              <a:t>Nach</a:t>
            </a:r>
            <a:r>
              <a:rPr lang="en-US" dirty="0"/>
              <a:t> – person ourselves, our mental and emotion beings (Acts 2:41; Duet 10:22 Hebrew is “threescore and ten souls”)</a:t>
            </a:r>
          </a:p>
          <a:p>
            <a:r>
              <a:rPr lang="en-US" u="sng" dirty="0"/>
              <a:t>Spirit</a:t>
            </a:r>
            <a:r>
              <a:rPr lang="en-US" dirty="0"/>
              <a:t> – Pneuma – viewed as the life-spirit given by God.  That which will live for all eternity with God (Ecclesiastes 3:18-21, </a:t>
            </a:r>
            <a:r>
              <a:rPr lang="en-US" dirty="0" err="1"/>
              <a:t>esp</a:t>
            </a:r>
            <a:r>
              <a:rPr lang="en-US" dirty="0"/>
              <a:t> v 20,21 – “</a:t>
            </a:r>
            <a:r>
              <a:rPr lang="en-US" b="1" baseline="30000" dirty="0"/>
              <a:t>20 </a:t>
            </a:r>
            <a:r>
              <a:rPr lang="en-US" dirty="0"/>
              <a:t>All go to the same place; all come from dust, and to dust all return. </a:t>
            </a:r>
            <a:r>
              <a:rPr lang="en-US" b="1" baseline="30000" dirty="0"/>
              <a:t>21 </a:t>
            </a:r>
            <a:r>
              <a:rPr lang="en-US" dirty="0"/>
              <a:t>Who knows if the human spirit rises upward and if the spirit of the animal goes down into the earth?”</a:t>
            </a:r>
          </a:p>
          <a:p>
            <a:r>
              <a:rPr lang="en-US" dirty="0"/>
              <a:t>Spirit – Eccl 12:7 – “and the dust (body) returns to the ground it came from, and the spirit returns to God who gave it.”</a:t>
            </a:r>
          </a:p>
          <a:p>
            <a:pPr lvl="1"/>
            <a:endParaRPr lang="en-US" sz="3000" dirty="0"/>
          </a:p>
        </p:txBody>
      </p:sp>
      <p:sp>
        <p:nvSpPr>
          <p:cNvPr id="4" name="Vertical Scroll 3"/>
          <p:cNvSpPr/>
          <p:nvPr/>
        </p:nvSpPr>
        <p:spPr>
          <a:xfrm>
            <a:off x="-1" y="274639"/>
            <a:ext cx="2484584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82676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60207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160208"/>
            <a:ext cx="6326187" cy="5260258"/>
          </a:xfrm>
        </p:spPr>
        <p:txBody>
          <a:bodyPr/>
          <a:lstStyle/>
          <a:p>
            <a:r>
              <a:rPr lang="en-US" sz="3000" dirty="0"/>
              <a:t>So, we each have a spirit as part of our makeup as created human beings.</a:t>
            </a:r>
          </a:p>
          <a:p>
            <a:r>
              <a:rPr lang="en-US" sz="3000" dirty="0"/>
              <a:t>1 Corinthians 2:10,11 – Paul clearly indicates we have a spirit, and OUR spirit knows us better than any one or thing else (v 10).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With all this in mind, which spirit is under discussion in Romans 8:26,27?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738774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163" y="1"/>
            <a:ext cx="6573837" cy="618836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340" y="618837"/>
            <a:ext cx="6573836" cy="5801629"/>
          </a:xfrm>
        </p:spPr>
        <p:txBody>
          <a:bodyPr/>
          <a:lstStyle/>
          <a:p>
            <a:r>
              <a:rPr lang="en-US" sz="3000" dirty="0"/>
              <a:t>To me, Paul is saying at times when we (body and soul) don’t know what to ask for because we are too emotional or concerned, or just don’t know, </a:t>
            </a:r>
            <a:r>
              <a:rPr lang="en-US" sz="3000" b="1" dirty="0"/>
              <a:t>OUR</a:t>
            </a:r>
            <a:r>
              <a:rPr lang="en-US" sz="3000" dirty="0"/>
              <a:t> spirit knows and let’s Christ know so that He can make intercession for us (v 27).</a:t>
            </a:r>
          </a:p>
          <a:p>
            <a:r>
              <a:rPr lang="en-US" sz="3000" dirty="0"/>
              <a:t>This view, in my mind, combines both Christ being our High Priest (Hebrews) and what Paul said in 1 Corinthians 2 about </a:t>
            </a:r>
            <a:r>
              <a:rPr lang="en-US" sz="3000" b="1" u="sng" dirty="0"/>
              <a:t>OUR</a:t>
            </a:r>
            <a:r>
              <a:rPr lang="en-US" sz="3000" dirty="0"/>
              <a:t> spirit, the best of any other view I know of.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570165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490741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60207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160208"/>
            <a:ext cx="6326187" cy="5260258"/>
          </a:xfrm>
        </p:spPr>
        <p:txBody>
          <a:bodyPr/>
          <a:lstStyle/>
          <a:p>
            <a:r>
              <a:rPr lang="en-US" sz="3000" dirty="0"/>
              <a:t>Hebrews would indicate we have ONE High Priest which would mean we have ONE Intercessor, Christ.</a:t>
            </a:r>
          </a:p>
          <a:p>
            <a:r>
              <a:rPr lang="en-US" sz="3000" dirty="0"/>
              <a:t>So, how exactly this works, I have no idea, how our spirit will intercede on our behalf.  Maybe it directly go to Christ on our behalf.</a:t>
            </a:r>
          </a:p>
          <a:p>
            <a:r>
              <a:rPr lang="en-US" sz="3000" dirty="0"/>
              <a:t>Paul wrote some pretty hard “stuff”!!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792398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418" y="1"/>
            <a:ext cx="6548582" cy="655782"/>
          </a:xfrm>
        </p:spPr>
        <p:txBody>
          <a:bodyPr/>
          <a:lstStyle/>
          <a:p>
            <a:pPr algn="ctr"/>
            <a:r>
              <a:rPr lang="en-US" b="1" u="sng" dirty="0"/>
              <a:t>Does the Spirit intercede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655783"/>
            <a:ext cx="6326187" cy="5764683"/>
          </a:xfrm>
        </p:spPr>
        <p:txBody>
          <a:bodyPr/>
          <a:lstStyle/>
          <a:p>
            <a:r>
              <a:rPr lang="en-US" sz="3000" dirty="0"/>
              <a:t>Many other views:</a:t>
            </a:r>
          </a:p>
          <a:p>
            <a:pPr lvl="1"/>
            <a:r>
              <a:rPr lang="en-US" sz="3000" dirty="0"/>
              <a:t>Some say that the Holy Spirit, not our souls, will go to Christ and tell Him what it is we really need.</a:t>
            </a:r>
          </a:p>
          <a:p>
            <a:pPr lvl="1"/>
            <a:r>
              <a:rPr lang="en-US" sz="3000" dirty="0"/>
              <a:t>Some state, “Rejoice, as we have two intercessors pleading our case to God.”</a:t>
            </a:r>
          </a:p>
          <a:p>
            <a:pPr lvl="1"/>
            <a:r>
              <a:rPr lang="en-US" sz="3000" dirty="0"/>
              <a:t>This doesn’t seem to go along with what Paul said in 1 Timothy 2:5 (we have </a:t>
            </a:r>
            <a:r>
              <a:rPr lang="en-US" sz="3000" b="1" u="sng" dirty="0"/>
              <a:t>ONE</a:t>
            </a:r>
            <a:r>
              <a:rPr lang="en-US" sz="3000" dirty="0"/>
              <a:t> mediator/intercessor.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1" y="274639"/>
            <a:ext cx="2595420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819138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So, the more we “put” the word into our hearts, the more the Holy Spirit comes into our lives and dwells with us (INDIRECTLY and FIGURATIVELY).  </a:t>
            </a:r>
          </a:p>
          <a:p>
            <a:r>
              <a:rPr lang="en-US" sz="3000" dirty="0"/>
              <a:t>So, since the Holy Spirit does not operate directly on the heart of the sinner – but through the word – may we be more motivated to share that word with others.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8229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323" y="4758813"/>
            <a:ext cx="3648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416373977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The Holy Spirit was promised by John the Baptist – Matthew 3:11; Mark 1:8; Luke 3:16 </a:t>
            </a:r>
          </a:p>
          <a:p>
            <a:r>
              <a:rPr lang="en-US" sz="3000" dirty="0"/>
              <a:t>John’s message concerning Jesus was “but He will baptize you with the Holy Spirit” (Mark 1:8)</a:t>
            </a:r>
          </a:p>
          <a:p>
            <a:r>
              <a:rPr lang="en-US" sz="3000" dirty="0"/>
              <a:t>It was NOT you MUST be baptized with the Holy Spirit</a:t>
            </a:r>
          </a:p>
          <a:p>
            <a:r>
              <a:rPr lang="en-US" sz="3000" dirty="0"/>
              <a:t>No command is mandated, but a promise is given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17931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Christ also promised the Holy Spirit baptism – Acts 1:5</a:t>
            </a:r>
          </a:p>
          <a:p>
            <a:r>
              <a:rPr lang="en-US" sz="3000" dirty="0"/>
              <a:t>The Father also promised the Holy Spirit baptism – Acts 1:4,5</a:t>
            </a:r>
          </a:p>
          <a:p>
            <a:r>
              <a:rPr lang="en-US" sz="3000" dirty="0"/>
              <a:t>Note the word “for” in verse 5 connects “the Promise” of verse four with the Holy Spirit.</a:t>
            </a:r>
          </a:p>
          <a:p>
            <a:r>
              <a:rPr lang="en-US" sz="3000" dirty="0"/>
              <a:t>The statement here being a promise, with nothing being commanded.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124010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277531"/>
            <a:ext cx="6326187" cy="5024948"/>
          </a:xfrm>
        </p:spPr>
        <p:txBody>
          <a:bodyPr/>
          <a:lstStyle/>
          <a:p>
            <a:r>
              <a:rPr lang="en-US" sz="3000" dirty="0"/>
              <a:t>Luke 24:49</a:t>
            </a:r>
          </a:p>
          <a:p>
            <a:r>
              <a:rPr lang="en-US" sz="3000" dirty="0"/>
              <a:t>Notice the word “Promise” in this verse.  </a:t>
            </a:r>
          </a:p>
          <a:p>
            <a:r>
              <a:rPr lang="en-US" sz="3000" dirty="0"/>
              <a:t>Then, on Pentecost, when the apostles were baptized in the Holy Spirit, notice what Peter says in Acts 2:33</a:t>
            </a:r>
          </a:p>
          <a:p>
            <a:r>
              <a:rPr lang="en-US" sz="3000" dirty="0"/>
              <a:t>Again, observe the word “promise”.</a:t>
            </a:r>
          </a:p>
          <a:p>
            <a:r>
              <a:rPr lang="en-US" sz="3000" dirty="0"/>
              <a:t>This is not a command to anyone, but a promise.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20138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Christ is the EXCLUSIVE administrator of Holy Spirit baptism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Peter reaffirms this in Acts 2:32-33</a:t>
            </a:r>
          </a:p>
          <a:p>
            <a:r>
              <a:rPr lang="en-US" sz="3000" dirty="0"/>
              <a:t>Man was NEVER the administrator of Holy Spirit baptism</a:t>
            </a:r>
          </a:p>
          <a:p>
            <a:r>
              <a:rPr lang="en-US" sz="3000" dirty="0"/>
              <a:t>We don’t see a single man administer this type of baptism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931746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Man passed on the gifts of the Spirit</a:t>
            </a:r>
          </a:p>
          <a:p>
            <a:r>
              <a:rPr lang="en-US" sz="3000" dirty="0"/>
              <a:t>Acts 8:14-24</a:t>
            </a:r>
          </a:p>
          <a:p>
            <a:r>
              <a:rPr lang="en-US" sz="3000" dirty="0"/>
              <a:t>We need to realize, that the Holy Spirit baptism was not an ordinary event.  It was not something that occurred every few days or weeks.  </a:t>
            </a:r>
          </a:p>
          <a:p>
            <a:r>
              <a:rPr lang="en-US" sz="3000" dirty="0"/>
              <a:t>Acts 11:15-18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432311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The fact Peter had to go the whole back to Pentecost, a span of eight to ten years, to find a similar occurrence of Holy Spirit baptism, indicates that it was not a regular happening.</a:t>
            </a:r>
          </a:p>
          <a:p>
            <a:r>
              <a:rPr lang="en-US" sz="3000" dirty="0"/>
              <a:t>There is ONLY one baptism that is now valid</a:t>
            </a:r>
          </a:p>
          <a:p>
            <a:r>
              <a:rPr lang="en-US" sz="3000" dirty="0"/>
              <a:t>Ephesians 4:5</a:t>
            </a:r>
          </a:p>
          <a:p>
            <a:r>
              <a:rPr lang="en-US" sz="3000" dirty="0"/>
              <a:t>Notice how long the baptism is to last.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871462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Matthew 28:18-20</a:t>
            </a:r>
          </a:p>
          <a:p>
            <a:r>
              <a:rPr lang="en-US" sz="3000" dirty="0"/>
              <a:t>Men cannot baptize in the Holy Spirit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But they can baptize in water</a:t>
            </a:r>
          </a:p>
          <a:p>
            <a:r>
              <a:rPr lang="en-US" sz="3000" dirty="0"/>
              <a:t>Acts 8:26-40</a:t>
            </a:r>
          </a:p>
          <a:p>
            <a:r>
              <a:rPr lang="en-US" sz="3000" dirty="0"/>
              <a:t>Therefore, the baptism that is now valid is water baptism.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013494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not for:</a:t>
            </a:r>
          </a:p>
          <a:p>
            <a:pPr lvl="1"/>
            <a:r>
              <a:rPr lang="en-US" sz="2800" dirty="0"/>
              <a:t>Did not cleanse them – John 15:3</a:t>
            </a:r>
          </a:p>
          <a:p>
            <a:pPr lvl="1"/>
            <a:r>
              <a:rPr lang="en-US" sz="2800" dirty="0"/>
              <a:t>To sanctify them – John 17:16,17</a:t>
            </a:r>
          </a:p>
          <a:p>
            <a:pPr lvl="1"/>
            <a:r>
              <a:rPr lang="en-US" sz="2800" dirty="0"/>
              <a:t>To remit their sins – Mk 1:4; Lk 3:3</a:t>
            </a:r>
          </a:p>
          <a:p>
            <a:pPr lvl="1"/>
            <a:r>
              <a:rPr lang="en-US" sz="2800" dirty="0"/>
              <a:t>Or to make them perfect – 1 </a:t>
            </a:r>
            <a:r>
              <a:rPr lang="en-US" sz="2800" dirty="0" err="1"/>
              <a:t>Jn</a:t>
            </a:r>
            <a:r>
              <a:rPr lang="en-US" sz="2800" dirty="0"/>
              <a:t> 1:8-10</a:t>
            </a:r>
            <a:endParaRPr lang="en-US" sz="30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325172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562" y="1179871"/>
            <a:ext cx="6562110" cy="512260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To teach them all things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Bring to remembrance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Guide them to all truth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Tell them things to come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Ability to perform miracles – Acts 2:43; Mk 16:20; </a:t>
            </a:r>
            <a:r>
              <a:rPr lang="en-US" sz="2800" dirty="0" err="1"/>
              <a:t>Heb</a:t>
            </a:r>
            <a:r>
              <a:rPr lang="en-US" sz="2800" dirty="0"/>
              <a:t> 2:3,4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456884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66143"/>
            <a:ext cx="6316662" cy="598875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82" y="665018"/>
            <a:ext cx="6433993" cy="5755447"/>
          </a:xfrm>
        </p:spPr>
        <p:txBody>
          <a:bodyPr/>
          <a:lstStyle/>
          <a:p>
            <a:r>
              <a:rPr lang="en-US" sz="3000" dirty="0"/>
              <a:t>Back to Romans 8</a:t>
            </a:r>
          </a:p>
          <a:p>
            <a:r>
              <a:rPr lang="en-US" sz="3000" dirty="0"/>
              <a:t>V 14 – The leading that takes place is through the word of God.  The only way to be a son of God is by doing Christ’s commandments – Matt 12:48-50</a:t>
            </a:r>
          </a:p>
          <a:p>
            <a:r>
              <a:rPr lang="en-US" sz="3000" dirty="0"/>
              <a:t>V 15 – We have a relationship with God when we become Christians by obedience to the things we hear.  Even though not Jews, we are the children of God through adoption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061118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Qualify them to preach under Great Commission – Lk 24:46-49</a:t>
            </a:r>
          </a:p>
          <a:p>
            <a:pPr lvl="1"/>
            <a:r>
              <a:rPr lang="en-US" sz="2800" dirty="0"/>
              <a:t>Give them keys to kingdom – Mt 16:18-19; </a:t>
            </a:r>
            <a:r>
              <a:rPr lang="en-US" sz="2800" dirty="0" err="1"/>
              <a:t>Jn</a:t>
            </a:r>
            <a:r>
              <a:rPr lang="en-US" sz="2800" dirty="0"/>
              <a:t> 20:22-23; Acts 1:5-8</a:t>
            </a:r>
          </a:p>
          <a:p>
            <a:pPr lvl="1"/>
            <a:r>
              <a:rPr lang="en-US" sz="2800" dirty="0"/>
              <a:t>Convict sinners through the words they spoke – </a:t>
            </a:r>
            <a:r>
              <a:rPr lang="en-US" sz="2800" dirty="0" err="1"/>
              <a:t>Jn</a:t>
            </a:r>
            <a:r>
              <a:rPr lang="en-US" sz="2800" dirty="0"/>
              <a:t> 16:8-11, 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3107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NOT for:</a:t>
            </a:r>
          </a:p>
          <a:p>
            <a:pPr lvl="1"/>
            <a:r>
              <a:rPr lang="en-US" sz="2800" dirty="0"/>
              <a:t>To save them – Acts 11:14; Acts 10:6</a:t>
            </a:r>
          </a:p>
          <a:p>
            <a:pPr lvl="1"/>
            <a:r>
              <a:rPr lang="en-US" sz="2800" dirty="0"/>
              <a:t>To purify their hearts – Acts 15:9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6347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3000" dirty="0"/>
              <a:t>To convince the Jews the Gentiles had a right to salvation as it did to Peter and the six men who accompanied him – Acts 10:44-48; 11:12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521463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3000" dirty="0"/>
              <a:t>Such convinced the apostles and brethren in Judea – Acts 11:1-18, </a:t>
            </a:r>
            <a:r>
              <a:rPr lang="en-US" sz="3000" dirty="0" err="1"/>
              <a:t>esp</a:t>
            </a:r>
            <a:r>
              <a:rPr lang="en-US" sz="3000" dirty="0"/>
              <a:t> 15-18</a:t>
            </a:r>
          </a:p>
          <a:p>
            <a:pPr lvl="1"/>
            <a:r>
              <a:rPr lang="en-US" sz="3000" dirty="0"/>
              <a:t>Peter affirmed the same thing at the Jerusalem conference – Acts 15:6-11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404678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323" y="4758813"/>
            <a:ext cx="33730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Blaspheme of the</a:t>
            </a:r>
          </a:p>
          <a:p>
            <a:pPr algn="ctr"/>
            <a:r>
              <a:rPr lang="en-US" sz="3200" dirty="0"/>
              <a:t>Holy Spirit</a:t>
            </a:r>
          </a:p>
        </p:txBody>
      </p:sp>
    </p:spTree>
    <p:extLst>
      <p:ext uri="{BB962C8B-B14F-4D97-AF65-F5344CB8AC3E}">
        <p14:creationId xmlns:p14="http://schemas.microsoft.com/office/powerpoint/2010/main" val="291837814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The blaspheme of the Holy Spirit is discussed in three different places in Scriptures</a:t>
            </a:r>
          </a:p>
          <a:p>
            <a:r>
              <a:rPr lang="en-US" sz="3000" dirty="0"/>
              <a:t>Mat 12:31-32</a:t>
            </a:r>
          </a:p>
          <a:p>
            <a:r>
              <a:rPr lang="en-US" sz="3000" dirty="0"/>
              <a:t>Mark 3:28-30</a:t>
            </a:r>
          </a:p>
          <a:p>
            <a:r>
              <a:rPr lang="en-US" sz="3000" dirty="0"/>
              <a:t>Luke 12:10</a:t>
            </a:r>
          </a:p>
          <a:p>
            <a:r>
              <a:rPr lang="en-US" sz="3000" dirty="0"/>
              <a:t>It is a very terrible and tragic sin!</a:t>
            </a:r>
          </a:p>
          <a:p>
            <a:r>
              <a:rPr lang="en-US" sz="3000" dirty="0"/>
              <a:t>It is called the “eternal sin” (Mark 3:29)</a:t>
            </a:r>
          </a:p>
          <a:p>
            <a:r>
              <a:rPr lang="en-US" sz="3000" dirty="0"/>
              <a:t>Those who commit are in danger of eternal damnation (Mk 3:29)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278033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Those who commit this sin can NEVER be forgiven (Mark 3:28-29)</a:t>
            </a:r>
          </a:p>
          <a:p>
            <a:r>
              <a:rPr lang="en-US" sz="3000" dirty="0"/>
              <a:t>This demands our attention</a:t>
            </a:r>
          </a:p>
          <a:p>
            <a:r>
              <a:rPr lang="en-US" sz="3000" dirty="0"/>
              <a:t>This is NOT murder as the folks on Pentecost murdered Christ but were forgiven (Acts 2:22-23)</a:t>
            </a:r>
          </a:p>
          <a:p>
            <a:r>
              <a:rPr lang="en-US" sz="3000" dirty="0"/>
              <a:t>It is not adultery (1 </a:t>
            </a:r>
            <a:r>
              <a:rPr lang="en-US" sz="3000" dirty="0" err="1"/>
              <a:t>Cor</a:t>
            </a:r>
            <a:r>
              <a:rPr lang="en-US" sz="3000" dirty="0"/>
              <a:t> 6:9-11)</a:t>
            </a:r>
          </a:p>
          <a:p>
            <a:r>
              <a:rPr lang="en-US" sz="3000" dirty="0"/>
              <a:t>It is not backsliding (Rev 2:1-7)</a:t>
            </a:r>
          </a:p>
          <a:p>
            <a:r>
              <a:rPr lang="en-US" sz="3000" dirty="0"/>
              <a:t>It is not blasphemy (1 Tim 1:13)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154284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Whatever it is, it could not be forgiven of during the Jewish age, nor in the Christian age that followed the Jewish Dispensation.</a:t>
            </a:r>
          </a:p>
          <a:p>
            <a:r>
              <a:rPr lang="en-US" sz="3000" dirty="0"/>
              <a:t>So what is the sin?</a:t>
            </a:r>
          </a:p>
          <a:p>
            <a:r>
              <a:rPr lang="en-US" sz="3000" dirty="0"/>
              <a:t>The sin is the repetitious rejection of God’s word in one’s life.</a:t>
            </a:r>
          </a:p>
          <a:p>
            <a:r>
              <a:rPr lang="en-US" sz="3000" dirty="0"/>
              <a:t>This will result in the heart of the person becoming hardened </a:t>
            </a:r>
          </a:p>
          <a:p>
            <a:r>
              <a:rPr lang="en-US" sz="3000" dirty="0"/>
              <a:t>Hebrews 3:7-8, 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636291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His conscience then becomes seared </a:t>
            </a:r>
          </a:p>
          <a:p>
            <a:r>
              <a:rPr lang="en-US" sz="3000" dirty="0"/>
              <a:t>1 Timothy 4:2</a:t>
            </a:r>
          </a:p>
          <a:p>
            <a:r>
              <a:rPr lang="en-US" sz="3000" dirty="0"/>
              <a:t>And His soul calloused</a:t>
            </a:r>
          </a:p>
          <a:p>
            <a:r>
              <a:rPr lang="en-US" sz="3000" dirty="0"/>
              <a:t>Ephesians 4:19</a:t>
            </a:r>
          </a:p>
          <a:p>
            <a:r>
              <a:rPr lang="en-US" sz="3000" dirty="0"/>
              <a:t>John 12:9 – “could not believe”</a:t>
            </a:r>
          </a:p>
          <a:p>
            <a:r>
              <a:rPr lang="en-US" sz="3000" dirty="0"/>
              <a:t>2 Peter 2:14 – “cannot cease from sin”</a:t>
            </a:r>
          </a:p>
          <a:p>
            <a:r>
              <a:rPr lang="en-US" sz="3000" dirty="0"/>
              <a:t>When such comes to this state, God gives that person up – Romans 1:24, 26, 28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52924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sz="2800" b="1" u="sng" dirty="0"/>
              <a:t>The Steps Men Take to this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First, one “grieves” the Spirit – Ephesians 4:30</a:t>
            </a:r>
          </a:p>
          <a:p>
            <a:r>
              <a:rPr lang="en-US" sz="3000" dirty="0"/>
              <a:t>Second, one “resists” the Spirit – Acts 7:51</a:t>
            </a:r>
          </a:p>
          <a:p>
            <a:r>
              <a:rPr lang="en-US" sz="3000" dirty="0"/>
              <a:t>Lastly, one “quenches” the Spirit [i.e. put out as one would a fire] – 1 Thessalonians 5:19</a:t>
            </a:r>
          </a:p>
          <a:p>
            <a:endParaRPr lang="en-US" sz="3000" dirty="0"/>
          </a:p>
          <a:p>
            <a:r>
              <a:rPr lang="en-US" sz="3000" dirty="0"/>
              <a:t>Sin is progressive.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224355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635820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64" y="635820"/>
            <a:ext cx="6591012" cy="6222180"/>
          </a:xfrm>
        </p:spPr>
        <p:txBody>
          <a:bodyPr/>
          <a:lstStyle/>
          <a:p>
            <a:r>
              <a:rPr lang="en-US" sz="3000" dirty="0"/>
              <a:t>V 16 – First, notice the wording here in this verse.  </a:t>
            </a:r>
          </a:p>
          <a:p>
            <a:r>
              <a:rPr lang="en-US" sz="3000" dirty="0"/>
              <a:t>It does not say “to” but “with”.  </a:t>
            </a:r>
          </a:p>
          <a:p>
            <a:r>
              <a:rPr lang="en-US" sz="3000" dirty="0"/>
              <a:t>How does the Holy Spirit bear witness today?  The same He did yesterday and tomorrow.</a:t>
            </a:r>
          </a:p>
          <a:p>
            <a:r>
              <a:rPr lang="en-US" sz="3000" dirty="0"/>
              <a:t>Through the word of God – Hebrews 10:15-17 (</a:t>
            </a:r>
            <a:r>
              <a:rPr lang="en-US" sz="2000" b="1" baseline="30000" dirty="0"/>
              <a:t>15 </a:t>
            </a:r>
            <a:r>
              <a:rPr lang="en-US" sz="2000" dirty="0"/>
              <a:t>But the Holy Spirit also witnesses to us; for after He had said before, </a:t>
            </a:r>
            <a:r>
              <a:rPr lang="en-US" sz="2000" b="1" baseline="30000" dirty="0"/>
              <a:t>16 </a:t>
            </a:r>
            <a:r>
              <a:rPr lang="en-US" sz="2000" dirty="0"/>
              <a:t>“This </a:t>
            </a:r>
            <a:r>
              <a:rPr lang="en-US" sz="2000" i="1" dirty="0"/>
              <a:t>is</a:t>
            </a:r>
            <a:r>
              <a:rPr lang="en-US" sz="2000" dirty="0"/>
              <a:t> the covenant that I will make with them after those days, says the </a:t>
            </a:r>
            <a:r>
              <a:rPr lang="en-US" sz="2000" cap="small" dirty="0"/>
              <a:t>Lord</a:t>
            </a:r>
            <a:r>
              <a:rPr lang="en-US" sz="2000" dirty="0"/>
              <a:t>: </a:t>
            </a:r>
            <a:r>
              <a:rPr lang="en-US" sz="2000" b="1" u="sng" dirty="0"/>
              <a:t>I will put My laws into their hearts, and in their minds I will write them,</a:t>
            </a:r>
            <a:r>
              <a:rPr lang="en-US" sz="2000" dirty="0"/>
              <a:t>” </a:t>
            </a:r>
            <a:r>
              <a:rPr lang="en-US" sz="2000" b="1" baseline="30000" dirty="0"/>
              <a:t>17 </a:t>
            </a:r>
            <a:r>
              <a:rPr lang="en-US" sz="2000" i="1" dirty="0"/>
              <a:t>then He adds,</a:t>
            </a:r>
            <a:r>
              <a:rPr lang="en-US" sz="2000" dirty="0"/>
              <a:t> “Their sins and their lawless deeds I will remember no more.”</a:t>
            </a:r>
            <a:r>
              <a:rPr lang="en-US" sz="3000" dirty="0"/>
              <a:t>)</a:t>
            </a:r>
          </a:p>
          <a:p>
            <a:endParaRPr lang="en-US" sz="30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958092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373626"/>
            <a:ext cx="6316662" cy="412955"/>
          </a:xfrm>
        </p:spPr>
        <p:txBody>
          <a:bodyPr/>
          <a:lstStyle/>
          <a:p>
            <a:pPr algn="ctr"/>
            <a:r>
              <a:rPr lang="en-US" sz="2800" b="1" u="sng" dirty="0"/>
              <a:t>Progressiveness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688258"/>
            <a:ext cx="6198318" cy="5732207"/>
          </a:xfrm>
        </p:spPr>
        <p:txBody>
          <a:bodyPr/>
          <a:lstStyle/>
          <a:p>
            <a:r>
              <a:rPr lang="en-US" sz="3000" dirty="0"/>
              <a:t>Romans 1 shows this pattern</a:t>
            </a:r>
          </a:p>
          <a:p>
            <a:r>
              <a:rPr lang="en-US" sz="3000" dirty="0"/>
              <a:t>V 19-21 – All mankind knew at one time, no excuse to anyone</a:t>
            </a:r>
          </a:p>
          <a:p>
            <a:r>
              <a:rPr lang="en-US" sz="3000" dirty="0"/>
              <a:t>V22,23 – Started to worship the creature as opposed to the Creator</a:t>
            </a:r>
          </a:p>
          <a:p>
            <a:r>
              <a:rPr lang="en-US" sz="3000" dirty="0"/>
              <a:t>V 24,25 – Changed the Truth; Sin against the Spirit here or 28?</a:t>
            </a:r>
          </a:p>
          <a:p>
            <a:r>
              <a:rPr lang="en-US" sz="3000" dirty="0"/>
              <a:t>V 26, 27 – God gave them over to a reprobate mind</a:t>
            </a:r>
          </a:p>
          <a:p>
            <a:r>
              <a:rPr lang="en-US" sz="3000" dirty="0"/>
              <a:t>V 28 – Could call this the sin against the Holy Spirit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240603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9333"/>
            <a:ext cx="6316662" cy="855406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973394"/>
            <a:ext cx="6326187" cy="5447071"/>
          </a:xfrm>
        </p:spPr>
        <p:txBody>
          <a:bodyPr/>
          <a:lstStyle/>
          <a:p>
            <a:r>
              <a:rPr lang="en-US" sz="3000" dirty="0"/>
              <a:t>The </a:t>
            </a:r>
            <a:r>
              <a:rPr lang="en-US" sz="3000" b="1" i="1" u="sng" dirty="0"/>
              <a:t>word</a:t>
            </a:r>
            <a:r>
              <a:rPr lang="en-US" sz="3000" dirty="0"/>
              <a:t> of the Spirit gives ASSURANCE that we are the children of God. (Testifies WITH our spirit)</a:t>
            </a:r>
          </a:p>
          <a:p>
            <a:r>
              <a:rPr lang="en-US" sz="3000" dirty="0"/>
              <a:t>I John 2:3-6; 3:2, 5, 14, 16, 19, 24; 4:2, 6, 7, 13, 16; 5:2, 15, 18-20</a:t>
            </a:r>
          </a:p>
          <a:p>
            <a:r>
              <a:rPr lang="en-US" sz="3000" dirty="0"/>
              <a:t>The </a:t>
            </a:r>
            <a:r>
              <a:rPr lang="en-US" sz="3000" b="1" i="1" u="sng" dirty="0"/>
              <a:t>word</a:t>
            </a:r>
            <a:r>
              <a:rPr lang="en-US" sz="3000" dirty="0"/>
              <a:t> of the Spirit gives ASSURANCE that we are the children of God. (Testifies WITH our spirit.)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321143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9333"/>
            <a:ext cx="6316662" cy="855406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874740"/>
            <a:ext cx="6326187" cy="5545726"/>
          </a:xfrm>
        </p:spPr>
        <p:txBody>
          <a:bodyPr/>
          <a:lstStyle/>
          <a:p>
            <a:r>
              <a:rPr lang="en-US" sz="3000" dirty="0"/>
              <a:t>Why be concerned with differentiating between the Indirect and Direct indwelling of the Spirit?</a:t>
            </a:r>
          </a:p>
          <a:p>
            <a:r>
              <a:rPr lang="en-US" sz="3000" dirty="0"/>
              <a:t>Why can we just say the Spirit dwells in us and not have to specific it is an indirect dwelling and not a direct dwelling?</a:t>
            </a:r>
          </a:p>
          <a:p>
            <a:r>
              <a:rPr lang="en-US" sz="3000" dirty="0"/>
              <a:t>Let me give you TWO reasons.</a:t>
            </a:r>
          </a:p>
          <a:p>
            <a:r>
              <a:rPr lang="en-US" sz="3000" dirty="0"/>
              <a:t>Reason 1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158467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9333"/>
            <a:ext cx="6316662" cy="855406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874740"/>
            <a:ext cx="6326187" cy="5545726"/>
          </a:xfrm>
        </p:spPr>
        <p:txBody>
          <a:bodyPr/>
          <a:lstStyle/>
          <a:p>
            <a:r>
              <a:rPr lang="en-US" sz="3000" dirty="0"/>
              <a:t>Translating my prayer book into Spanish right now</a:t>
            </a:r>
          </a:p>
          <a:p>
            <a:r>
              <a:rPr lang="en-US" sz="3000" dirty="0"/>
              <a:t>Nestor’s comment about the use of the word RAZAR versus </a:t>
            </a:r>
            <a:r>
              <a:rPr lang="en-US" sz="3000" dirty="0" err="1"/>
              <a:t>Orar</a:t>
            </a:r>
            <a:r>
              <a:rPr lang="en-US" sz="3000" dirty="0"/>
              <a:t> (</a:t>
            </a:r>
            <a:r>
              <a:rPr lang="en-US" sz="3000" dirty="0" err="1"/>
              <a:t>oracianes</a:t>
            </a:r>
            <a:r>
              <a:rPr lang="en-US" sz="3000" dirty="0"/>
              <a:t> V </a:t>
            </a:r>
            <a:r>
              <a:rPr lang="en-US" sz="3000" dirty="0" err="1"/>
              <a:t>razar</a:t>
            </a:r>
            <a:r>
              <a:rPr lang="en-US" sz="3000" dirty="0"/>
              <a:t>)</a:t>
            </a:r>
          </a:p>
          <a:p>
            <a:r>
              <a:rPr lang="en-US" sz="3000" dirty="0"/>
              <a:t>We need to realize how the world views/believes and not give the wrong example/understanding to people we may talk with</a:t>
            </a:r>
          </a:p>
          <a:p>
            <a:r>
              <a:rPr lang="en-US" sz="3000" dirty="0"/>
              <a:t>Reason 2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88813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9333"/>
            <a:ext cx="6316662" cy="855406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874740"/>
            <a:ext cx="6326187" cy="5545726"/>
          </a:xfrm>
        </p:spPr>
        <p:txBody>
          <a:bodyPr/>
          <a:lstStyle/>
          <a:p>
            <a:r>
              <a:rPr lang="en-US" sz="3000" dirty="0"/>
              <a:t>It is crucial for us to have our assurance in Scripture and not in our own experiences.</a:t>
            </a:r>
          </a:p>
          <a:p>
            <a:r>
              <a:rPr lang="en-US" sz="3000" i="1" dirty="0"/>
              <a:t>Some may ask, why are you so concerned about whether the Spirit dwells in me as long as I realize I answer for what I do?</a:t>
            </a:r>
          </a:p>
          <a:p>
            <a:r>
              <a:rPr lang="en-US" sz="3000" dirty="0"/>
              <a:t>Too many today talk constantly about what has happened </a:t>
            </a:r>
            <a:r>
              <a:rPr lang="en-US" sz="3000" u="sng" dirty="0"/>
              <a:t>to me</a:t>
            </a:r>
            <a:r>
              <a:rPr lang="en-US" sz="3000" dirty="0"/>
              <a:t>.  What the Spirit has done </a:t>
            </a:r>
            <a:r>
              <a:rPr lang="en-US" sz="3000" u="sng" dirty="0"/>
              <a:t>to/for me</a:t>
            </a:r>
            <a:r>
              <a:rPr lang="en-US" sz="3000" dirty="0"/>
              <a:t>. How the Spirit impacted </a:t>
            </a:r>
            <a:r>
              <a:rPr lang="en-US" sz="3000" u="sng" dirty="0"/>
              <a:t>ME</a:t>
            </a:r>
            <a:r>
              <a:rPr lang="en-US" sz="3000" dirty="0"/>
              <a:t>.</a:t>
            </a:r>
          </a:p>
          <a:p>
            <a:r>
              <a:rPr lang="en-US" sz="3000" dirty="0"/>
              <a:t>Problem Here?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04183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9333"/>
            <a:ext cx="6316662" cy="855406"/>
          </a:xfrm>
        </p:spPr>
        <p:txBody>
          <a:bodyPr/>
          <a:lstStyle/>
          <a:p>
            <a:pPr algn="ctr"/>
            <a:r>
              <a:rPr lang="en-US" b="1" u="sng" dirty="0"/>
              <a:t>Does the Spirit Indwell in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973394"/>
            <a:ext cx="6326187" cy="5447071"/>
          </a:xfrm>
        </p:spPr>
        <p:txBody>
          <a:bodyPr/>
          <a:lstStyle/>
          <a:p>
            <a:r>
              <a:rPr lang="en-US" sz="3000" dirty="0"/>
              <a:t>They become the center of attention!  THEIR story becomes the central story.</a:t>
            </a:r>
          </a:p>
          <a:p>
            <a:r>
              <a:rPr lang="en-US" sz="3000" dirty="0"/>
              <a:t>Who did the Holy Spirit come to glorify and make the central story?</a:t>
            </a:r>
          </a:p>
          <a:p>
            <a:r>
              <a:rPr lang="en-US" sz="3000" dirty="0"/>
              <a:t>John 16:14</a:t>
            </a:r>
          </a:p>
          <a:p>
            <a:r>
              <a:rPr lang="en-US" sz="3000" dirty="0"/>
              <a:t>Christ needs to be the center of EVERYTHING</a:t>
            </a:r>
          </a:p>
          <a:p>
            <a:r>
              <a:rPr lang="en-US" sz="3000" dirty="0"/>
              <a:t>It is a subtle difference but note: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674662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88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 Giant">
  <a:themeElements>
    <a:clrScheme name="Green Gi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 Gi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reen Gi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 2">
    <a:dk1>
      <a:srgbClr val="000000"/>
    </a:dk1>
    <a:lt1>
      <a:srgbClr val="99CCFF"/>
    </a:lt1>
    <a:dk2>
      <a:srgbClr val="000000"/>
    </a:dk2>
    <a:lt2>
      <a:srgbClr val="CCCCCC"/>
    </a:lt2>
    <a:accent1>
      <a:srgbClr val="48468C"/>
    </a:accent1>
    <a:accent2>
      <a:srgbClr val="1F6660"/>
    </a:accent2>
    <a:accent3>
      <a:srgbClr val="CAE2FF"/>
    </a:accent3>
    <a:accent4>
      <a:srgbClr val="000000"/>
    </a:accent4>
    <a:accent5>
      <a:srgbClr val="B1B0C5"/>
    </a:accent5>
    <a:accent6>
      <a:srgbClr val="1B5C56"/>
    </a:accent6>
    <a:hlink>
      <a:srgbClr val="224B73"/>
    </a:hlink>
    <a:folHlink>
      <a:srgbClr val="58397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chri_0088_slide</Template>
  <TotalTime>9507</TotalTime>
  <Words>2699</Words>
  <Application>Microsoft Office PowerPoint</Application>
  <PresentationFormat>On-screen Show (4:3)</PresentationFormat>
  <Paragraphs>240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chri_0088_slide</vt:lpstr>
      <vt:lpstr>1_Default Design</vt:lpstr>
      <vt:lpstr>Green Giant</vt:lpstr>
      <vt:lpstr>PowerPoint Presentation</vt:lpstr>
      <vt:lpstr>Does the Spirit Indwell in us?</vt:lpstr>
      <vt:lpstr>Does the Spirit Indwell in us?</vt:lpstr>
      <vt:lpstr>Does the Spirit Indwell in us?</vt:lpstr>
      <vt:lpstr>Does the Spirit Indwell in us?</vt:lpstr>
      <vt:lpstr>Does the Spirit Indwell in us?</vt:lpstr>
      <vt:lpstr>Does the Spirit Indwell in us?</vt:lpstr>
      <vt:lpstr>Does the Spirit Indwell in us?</vt:lpstr>
      <vt:lpstr>Does the Spirit Indwell in us?</vt:lpstr>
      <vt:lpstr>Does the Spirit Indwell in us?</vt:lpstr>
      <vt:lpstr>Does the Spirit intercede for us?</vt:lpstr>
      <vt:lpstr>Does the Spirit intercede for us?</vt:lpstr>
      <vt:lpstr>Does the Spirit intercede for us?</vt:lpstr>
      <vt:lpstr>Does the Spirit intercede for us?</vt:lpstr>
      <vt:lpstr>Does the Spirit intercede for us?</vt:lpstr>
      <vt:lpstr>Does the Spirit intercede for us?</vt:lpstr>
      <vt:lpstr>Does the Spirit intercede for us?</vt:lpstr>
      <vt:lpstr>Does the Spirit intercede for us?</vt:lpstr>
      <vt:lpstr>Does the Spirit intercede for us?</vt:lpstr>
      <vt:lpstr>PowerPoint Presentation</vt:lpstr>
      <vt:lpstr>Holy Spirit Baptism:  A Promise, Not a Command</vt:lpstr>
      <vt:lpstr>Holy Spirit Baptism:  A Promise, Not a Command</vt:lpstr>
      <vt:lpstr>Holy Spirit Baptism:  A Promise, Not a Command</vt:lpstr>
      <vt:lpstr>Holy Spirit Baptism:  Administrator, Subjects and Purpose</vt:lpstr>
      <vt:lpstr>Holy Spirit Baptism:  Administrator, Subjects and Purpose</vt:lpstr>
      <vt:lpstr>Holy Spirit Baptism:  Administrator, Subjects and Purpose</vt:lpstr>
      <vt:lpstr>Holy Spirit Baptism:  Administrator, Subjects and Purpose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PowerPoint Presentation</vt:lpstr>
      <vt:lpstr>What it is NOT</vt:lpstr>
      <vt:lpstr>What it is NOT</vt:lpstr>
      <vt:lpstr>What it IS</vt:lpstr>
      <vt:lpstr>What it IS</vt:lpstr>
      <vt:lpstr>The Steps Men Take to this Point</vt:lpstr>
      <vt:lpstr>Progressiveness of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Holy Spirit and Spiritual Gifts</dc:title>
  <dc:creator>James</dc:creator>
  <cp:lastModifiedBy>Stilts, Kevin</cp:lastModifiedBy>
  <cp:revision>209</cp:revision>
  <cp:lastPrinted>2024-02-08T15:05:07Z</cp:lastPrinted>
  <dcterms:created xsi:type="dcterms:W3CDTF">2012-09-18T14:39:55Z</dcterms:created>
  <dcterms:modified xsi:type="dcterms:W3CDTF">2024-02-08T17:21:04Z</dcterms:modified>
</cp:coreProperties>
</file>