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17"/>
  </p:notesMasterIdLst>
  <p:sldIdLst>
    <p:sldId id="375" r:id="rId2"/>
    <p:sldId id="382" r:id="rId3"/>
    <p:sldId id="386" r:id="rId4"/>
    <p:sldId id="387" r:id="rId5"/>
    <p:sldId id="328" r:id="rId6"/>
    <p:sldId id="329" r:id="rId7"/>
    <p:sldId id="380" r:id="rId8"/>
    <p:sldId id="330" r:id="rId9"/>
    <p:sldId id="331" r:id="rId10"/>
    <p:sldId id="350" r:id="rId11"/>
    <p:sldId id="332" r:id="rId12"/>
    <p:sldId id="333" r:id="rId13"/>
    <p:sldId id="334" r:id="rId14"/>
    <p:sldId id="335" r:id="rId15"/>
    <p:sldId id="336" r:id="rId16"/>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882"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5407DA43-590B-4F66-A477-BBAF3F43B5B4}" type="datetimeFigureOut">
              <a:rPr lang="en-US" smtClean="0"/>
              <a:t>7/18/2021</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A684465-652F-4D36-BF72-7871DDABB528}" type="slidenum">
              <a:rPr lang="en-US" smtClean="0"/>
              <a:t>‹#›</a:t>
            </a:fld>
            <a:endParaRPr lang="en-US"/>
          </a:p>
        </p:txBody>
      </p:sp>
    </p:spTree>
    <p:extLst>
      <p:ext uri="{BB962C8B-B14F-4D97-AF65-F5344CB8AC3E}">
        <p14:creationId xmlns:p14="http://schemas.microsoft.com/office/powerpoint/2010/main" val="2197186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CD0E87DA-B7DD-4E2D-83DE-AF88678B54F8}" type="datetime1">
              <a:rPr lang="en-US" smtClean="0"/>
              <a:t>7/18/2021</a:t>
            </a:fld>
            <a:endParaRPr lang="en-US"/>
          </a:p>
        </p:txBody>
      </p:sp>
      <p:sp>
        <p:nvSpPr>
          <p:cNvPr id="20" name="Footer Placeholder 19"/>
          <p:cNvSpPr>
            <a:spLocks noGrp="1"/>
          </p:cNvSpPr>
          <p:nvPr>
            <p:ph type="ftr" sz="quarter" idx="11"/>
          </p:nvPr>
        </p:nvSpPr>
        <p:spPr/>
        <p:txBody>
          <a:bodyPr/>
          <a:lstStyle/>
          <a:p>
            <a:r>
              <a:rPr lang="en-US"/>
              <a:t>                             How to Study the Bible</a:t>
            </a:r>
          </a:p>
        </p:txBody>
      </p:sp>
      <p:sp>
        <p:nvSpPr>
          <p:cNvPr id="10" name="Slide Number Placeholder 9"/>
          <p:cNvSpPr>
            <a:spLocks noGrp="1"/>
          </p:cNvSpPr>
          <p:nvPr>
            <p:ph type="sldNum" sz="quarter" idx="12"/>
          </p:nvPr>
        </p:nvSpPr>
        <p:spPr/>
        <p:txBody>
          <a:bodyPr/>
          <a:lstStyle/>
          <a:p>
            <a:fld id="{F1FDF2F7-5BB0-4658-AE2F-D36D0C44FDA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362506-3AB5-4D36-B121-D0FAC158C283}" type="datetime1">
              <a:rPr lang="en-US" smtClean="0"/>
              <a:t>7/18/2021</a:t>
            </a:fld>
            <a:endParaRPr lang="en-US"/>
          </a:p>
        </p:txBody>
      </p:sp>
      <p:sp>
        <p:nvSpPr>
          <p:cNvPr id="5" name="Footer Placeholder 4"/>
          <p:cNvSpPr>
            <a:spLocks noGrp="1"/>
          </p:cNvSpPr>
          <p:nvPr>
            <p:ph type="ftr" sz="quarter" idx="11"/>
          </p:nvPr>
        </p:nvSpPr>
        <p:spPr/>
        <p:txBody>
          <a:bodyPr/>
          <a:lstStyle/>
          <a:p>
            <a:r>
              <a:rPr lang="en-US"/>
              <a:t>                             How to Study the Bible</a:t>
            </a:r>
          </a:p>
        </p:txBody>
      </p:sp>
      <p:sp>
        <p:nvSpPr>
          <p:cNvPr id="6" name="Slide Number Placeholder 5"/>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18E2CC-5997-430E-9BBD-9F74F6698330}" type="datetime1">
              <a:rPr lang="en-US" smtClean="0"/>
              <a:t>7/18/2021</a:t>
            </a:fld>
            <a:endParaRPr lang="en-US"/>
          </a:p>
        </p:txBody>
      </p:sp>
      <p:sp>
        <p:nvSpPr>
          <p:cNvPr id="5" name="Footer Placeholder 4"/>
          <p:cNvSpPr>
            <a:spLocks noGrp="1"/>
          </p:cNvSpPr>
          <p:nvPr>
            <p:ph type="ftr" sz="quarter" idx="11"/>
          </p:nvPr>
        </p:nvSpPr>
        <p:spPr/>
        <p:txBody>
          <a:bodyPr/>
          <a:lstStyle/>
          <a:p>
            <a:r>
              <a:rPr lang="en-US"/>
              <a:t>                             How to Study the Bible</a:t>
            </a:r>
          </a:p>
        </p:txBody>
      </p:sp>
      <p:sp>
        <p:nvSpPr>
          <p:cNvPr id="6" name="Slide Number Placeholder 5"/>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p:cNvSpPr>
            <a:spLocks noGrp="1"/>
          </p:cNvSpPr>
          <p:nvPr>
            <p:ph type="ftr" sz="quarter" idx="11"/>
          </p:nvPr>
        </p:nvSpPr>
        <p:spPr/>
        <p:txBody>
          <a:bodyPr/>
          <a:lstStyle/>
          <a:p>
            <a:r>
              <a:rPr lang="en-US"/>
              <a:t>                             How to Study the Bible</a:t>
            </a:r>
          </a:p>
        </p:txBody>
      </p:sp>
      <p:sp>
        <p:nvSpPr>
          <p:cNvPr id="6" name="Slide Number Placeholder 5"/>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6B9FFFE-9F5A-46FB-A658-50F7B02E042B}" type="datetime1">
              <a:rPr lang="en-US" smtClean="0"/>
              <a:t>7/18/2021</a:t>
            </a:fld>
            <a:endParaRPr lang="en-US"/>
          </a:p>
        </p:txBody>
      </p:sp>
      <p:sp>
        <p:nvSpPr>
          <p:cNvPr id="5" name="Footer Placeholder 4"/>
          <p:cNvSpPr>
            <a:spLocks noGrp="1"/>
          </p:cNvSpPr>
          <p:nvPr>
            <p:ph type="ftr" sz="quarter" idx="11"/>
          </p:nvPr>
        </p:nvSpPr>
        <p:spPr/>
        <p:txBody>
          <a:bodyPr/>
          <a:lstStyle/>
          <a:p>
            <a:r>
              <a:rPr lang="en-US"/>
              <a:t>                             How to Study the Bible</a:t>
            </a:r>
          </a:p>
        </p:txBody>
      </p:sp>
      <p:sp>
        <p:nvSpPr>
          <p:cNvPr id="6" name="Slide Number Placeholder 5"/>
          <p:cNvSpPr>
            <a:spLocks noGrp="1"/>
          </p:cNvSpPr>
          <p:nvPr>
            <p:ph type="sldNum" sz="quarter" idx="12"/>
          </p:nvPr>
        </p:nvSpPr>
        <p:spPr/>
        <p:txBody>
          <a:bodyPr/>
          <a:lstStyle/>
          <a:p>
            <a:fld id="{F1FDF2F7-5BB0-4658-AE2F-D36D0C44FDA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AB69AC2-7B5D-42FC-8C01-7C2F2B46C337}" type="datetime1">
              <a:rPr lang="en-US" smtClean="0"/>
              <a:t>7/18/2021</a:t>
            </a:fld>
            <a:endParaRPr lang="en-US"/>
          </a:p>
        </p:txBody>
      </p:sp>
      <p:sp>
        <p:nvSpPr>
          <p:cNvPr id="6" name="Footer Placeholder 5"/>
          <p:cNvSpPr>
            <a:spLocks noGrp="1"/>
          </p:cNvSpPr>
          <p:nvPr>
            <p:ph type="ftr" sz="quarter" idx="11"/>
          </p:nvPr>
        </p:nvSpPr>
        <p:spPr/>
        <p:txBody>
          <a:bodyPr/>
          <a:lstStyle/>
          <a:p>
            <a:r>
              <a:rPr lang="en-US"/>
              <a:t>                             How to Study the Bible</a:t>
            </a:r>
          </a:p>
        </p:txBody>
      </p:sp>
      <p:sp>
        <p:nvSpPr>
          <p:cNvPr id="7" name="Slide Number Placeholder 6"/>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C604354-A78F-41CF-AA34-6230B4B896C5}" type="datetime1">
              <a:rPr lang="en-US" smtClean="0"/>
              <a:t>7/18/2021</a:t>
            </a:fld>
            <a:endParaRPr lang="en-US"/>
          </a:p>
        </p:txBody>
      </p:sp>
      <p:sp>
        <p:nvSpPr>
          <p:cNvPr id="8" name="Footer Placeholder 7"/>
          <p:cNvSpPr>
            <a:spLocks noGrp="1"/>
          </p:cNvSpPr>
          <p:nvPr>
            <p:ph type="ftr" sz="quarter" idx="11"/>
          </p:nvPr>
        </p:nvSpPr>
        <p:spPr/>
        <p:txBody>
          <a:bodyPr/>
          <a:lstStyle/>
          <a:p>
            <a:r>
              <a:rPr lang="en-US"/>
              <a:t>                             How to Study the Bible</a:t>
            </a:r>
          </a:p>
        </p:txBody>
      </p:sp>
      <p:sp>
        <p:nvSpPr>
          <p:cNvPr id="9" name="Slide Number Placeholder 8"/>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EE1A7E3-CCBF-4CD3-9ABA-FDDAAD0E1F8E}" type="datetime1">
              <a:rPr lang="en-US" smtClean="0"/>
              <a:t>7/18/2021</a:t>
            </a:fld>
            <a:endParaRPr lang="en-US"/>
          </a:p>
        </p:txBody>
      </p:sp>
      <p:sp>
        <p:nvSpPr>
          <p:cNvPr id="4" name="Footer Placeholder 3"/>
          <p:cNvSpPr>
            <a:spLocks noGrp="1"/>
          </p:cNvSpPr>
          <p:nvPr>
            <p:ph type="ftr" sz="quarter" idx="11"/>
          </p:nvPr>
        </p:nvSpPr>
        <p:spPr/>
        <p:txBody>
          <a:bodyPr/>
          <a:lstStyle/>
          <a:p>
            <a:r>
              <a:rPr lang="en-US"/>
              <a:t>                             How to Study the Bible</a:t>
            </a:r>
          </a:p>
        </p:txBody>
      </p:sp>
      <p:sp>
        <p:nvSpPr>
          <p:cNvPr id="5" name="Slide Number Placeholder 4"/>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B6F7C289-0E03-4460-9217-4682E1679FBB}" type="datetime1">
              <a:rPr lang="en-US" smtClean="0"/>
              <a:t>7/18/2021</a:t>
            </a:fld>
            <a:endParaRPr lang="en-US"/>
          </a:p>
        </p:txBody>
      </p:sp>
      <p:sp>
        <p:nvSpPr>
          <p:cNvPr id="3" name="Footer Placeholder 2"/>
          <p:cNvSpPr>
            <a:spLocks noGrp="1"/>
          </p:cNvSpPr>
          <p:nvPr>
            <p:ph type="ftr" sz="quarter" idx="11"/>
          </p:nvPr>
        </p:nvSpPr>
        <p:spPr/>
        <p:txBody>
          <a:bodyPr/>
          <a:lstStyle/>
          <a:p>
            <a:r>
              <a:rPr lang="en-US"/>
              <a:t>                             How to Study the Bible</a:t>
            </a:r>
          </a:p>
        </p:txBody>
      </p:sp>
      <p:sp>
        <p:nvSpPr>
          <p:cNvPr id="4" name="Slide Number Placeholder 3"/>
          <p:cNvSpPr>
            <a:spLocks noGrp="1"/>
          </p:cNvSpPr>
          <p:nvPr>
            <p:ph type="sldNum" sz="quarter" idx="12"/>
          </p:nvPr>
        </p:nvSpPr>
        <p:spPr/>
        <p:txBody>
          <a:bodyPr/>
          <a:lstStyle/>
          <a:p>
            <a:fld id="{F1FDF2F7-5BB0-4658-AE2F-D36D0C44FDA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C26F43-3F36-4501-B12C-0FB577DE928F}" type="datetime1">
              <a:rPr lang="en-US" smtClean="0"/>
              <a:t>7/18/2021</a:t>
            </a:fld>
            <a:endParaRPr lang="en-US"/>
          </a:p>
        </p:txBody>
      </p:sp>
      <p:sp>
        <p:nvSpPr>
          <p:cNvPr id="6" name="Footer Placeholder 5"/>
          <p:cNvSpPr>
            <a:spLocks noGrp="1"/>
          </p:cNvSpPr>
          <p:nvPr>
            <p:ph type="ftr" sz="quarter" idx="11"/>
          </p:nvPr>
        </p:nvSpPr>
        <p:spPr/>
        <p:txBody>
          <a:bodyPr/>
          <a:lstStyle/>
          <a:p>
            <a:r>
              <a:rPr lang="en-US"/>
              <a:t>                             How to Study the Bible</a:t>
            </a:r>
          </a:p>
        </p:txBody>
      </p:sp>
      <p:sp>
        <p:nvSpPr>
          <p:cNvPr id="7" name="Slide Number Placeholder 6"/>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B0F1086A-5D89-4651-B0AA-6263FA53DE6A}" type="datetime1">
              <a:rPr lang="en-US" smtClean="0"/>
              <a:t>7/18/2021</a:t>
            </a:fld>
            <a:endParaRPr lang="en-US"/>
          </a:p>
        </p:txBody>
      </p:sp>
      <p:sp>
        <p:nvSpPr>
          <p:cNvPr id="6" name="Footer Placeholder 5"/>
          <p:cNvSpPr>
            <a:spLocks noGrp="1"/>
          </p:cNvSpPr>
          <p:nvPr>
            <p:ph type="ftr" sz="quarter" idx="11"/>
          </p:nvPr>
        </p:nvSpPr>
        <p:spPr/>
        <p:txBody>
          <a:bodyPr/>
          <a:lstStyle/>
          <a:p>
            <a:r>
              <a:rPr lang="en-US"/>
              <a:t>                             How to Study the Bible</a:t>
            </a:r>
          </a:p>
        </p:txBody>
      </p:sp>
      <p:sp>
        <p:nvSpPr>
          <p:cNvPr id="7" name="Slide Number Placeholder 6"/>
          <p:cNvSpPr>
            <a:spLocks noGrp="1"/>
          </p:cNvSpPr>
          <p:nvPr>
            <p:ph type="sldNum" sz="quarter" idx="12"/>
          </p:nvPr>
        </p:nvSpPr>
        <p:spPr/>
        <p:txBody>
          <a:bodyPr/>
          <a:lstStyle/>
          <a:p>
            <a:fld id="{F1FDF2F7-5BB0-4658-AE2F-D36D0C44FDA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EF8C58-3CB0-44E5-AC36-D403DAB3EC7C}" type="datetime1">
              <a:rPr lang="en-US" smtClean="0"/>
              <a:t>7/18/2021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a:t>                             How to Study the Bible</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FDF2F7-5BB0-4658-AE2F-D36D0C44FDA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00200" y="2340936"/>
            <a:ext cx="7010400" cy="1088064"/>
          </a:xfrm>
        </p:spPr>
        <p:txBody>
          <a:bodyPr>
            <a:noAutofit/>
          </a:bodyPr>
          <a:lstStyle/>
          <a:p>
            <a:r>
              <a:rPr lang="en-US" sz="6000" i="1" dirty="0"/>
              <a:t>How to Study the Bible</a:t>
            </a:r>
          </a:p>
        </p:txBody>
      </p:sp>
      <p:sp>
        <p:nvSpPr>
          <p:cNvPr id="2" name="Subtitle 1"/>
          <p:cNvSpPr>
            <a:spLocks noGrp="1"/>
          </p:cNvSpPr>
          <p:nvPr>
            <p:ph type="subTitle" idx="1"/>
          </p:nvPr>
        </p:nvSpPr>
        <p:spPr>
          <a:xfrm>
            <a:off x="2397760" y="5769936"/>
            <a:ext cx="6720840" cy="1088064"/>
          </a:xfrm>
        </p:spPr>
        <p:txBody>
          <a:bodyPr>
            <a:normAutofit/>
          </a:bodyPr>
          <a:lstStyle/>
          <a:p>
            <a:pPr algn="ctr"/>
            <a:r>
              <a:rPr lang="en-US" sz="2400" dirty="0"/>
              <a:t>A look at ways on how to study the bible following examples and patterns from the Scriptures.</a:t>
            </a:r>
          </a:p>
        </p:txBody>
      </p:sp>
    </p:spTree>
    <p:extLst>
      <p:ext uri="{BB962C8B-B14F-4D97-AF65-F5344CB8AC3E}">
        <p14:creationId xmlns:p14="http://schemas.microsoft.com/office/powerpoint/2010/main" val="4040852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01DCB-6DDA-4E09-9EE9-BCA1C3B6A118}"/>
              </a:ext>
            </a:extLst>
          </p:cNvPr>
          <p:cNvSpPr>
            <a:spLocks noGrp="1"/>
          </p:cNvSpPr>
          <p:nvPr>
            <p:ph type="title"/>
          </p:nvPr>
        </p:nvSpPr>
        <p:spPr>
          <a:xfrm>
            <a:off x="983488" y="0"/>
            <a:ext cx="2602992" cy="868362"/>
          </a:xfrm>
        </p:spPr>
        <p:txBody>
          <a:bodyPr/>
          <a:lstStyle/>
          <a:p>
            <a:r>
              <a:rPr lang="en-US" dirty="0"/>
              <a:t>Principles</a:t>
            </a:r>
          </a:p>
        </p:txBody>
      </p:sp>
      <p:sp>
        <p:nvSpPr>
          <p:cNvPr id="3" name="Content Placeholder 2">
            <a:extLst>
              <a:ext uri="{FF2B5EF4-FFF2-40B4-BE49-F238E27FC236}">
                <a16:creationId xmlns:a16="http://schemas.microsoft.com/office/drawing/2014/main" id="{F0CAF3DC-B0B5-47AC-B7A2-F356760E6FEE}"/>
              </a:ext>
            </a:extLst>
          </p:cNvPr>
          <p:cNvSpPr>
            <a:spLocks noGrp="1"/>
          </p:cNvSpPr>
          <p:nvPr>
            <p:ph idx="1"/>
          </p:nvPr>
        </p:nvSpPr>
        <p:spPr>
          <a:xfrm>
            <a:off x="914400" y="868362"/>
            <a:ext cx="8019288" cy="5684838"/>
          </a:xfrm>
        </p:spPr>
        <p:txBody>
          <a:bodyPr>
            <a:normAutofit/>
          </a:bodyPr>
          <a:lstStyle/>
          <a:p>
            <a:r>
              <a:rPr lang="en-US" sz="2800" b="1" u="sng" dirty="0"/>
              <a:t>Matthew 18:20 </a:t>
            </a:r>
            <a:r>
              <a:rPr lang="en-US" sz="2800" dirty="0"/>
              <a:t>– Often applied to </a:t>
            </a:r>
            <a:r>
              <a:rPr lang="en-US" sz="2800" b="1" dirty="0"/>
              <a:t>WORSHIP</a:t>
            </a:r>
            <a:r>
              <a:rPr lang="en-US" sz="2800" dirty="0"/>
              <a:t>.</a:t>
            </a:r>
          </a:p>
          <a:p>
            <a:endParaRPr lang="en-US" sz="2800" dirty="0"/>
          </a:p>
          <a:p>
            <a:pPr marL="82296" indent="0">
              <a:buNone/>
            </a:pPr>
            <a:endParaRPr lang="en-US" sz="2800" dirty="0"/>
          </a:p>
          <a:p>
            <a:r>
              <a:rPr lang="en-US" sz="2800" dirty="0"/>
              <a:t>For consistencies sake, applied to worship, would this also be acceptable?</a:t>
            </a:r>
          </a:p>
          <a:p>
            <a:r>
              <a:rPr lang="en-US" sz="2800" dirty="0"/>
              <a:t>Four men going fishing in Canada and on Sunday, on the lake, sing a song, say a prayer and partake of the Lord’s supper, then go fishing?</a:t>
            </a:r>
          </a:p>
          <a:p>
            <a:r>
              <a:rPr lang="en-US" sz="2800" dirty="0"/>
              <a:t>Four men can only get a tee time at 10 am on Sunday morning, sit in car at 9:30, sing a song, say a prayer and then partake of the Lord’s supper and then go tee off?</a:t>
            </a:r>
          </a:p>
        </p:txBody>
      </p:sp>
      <p:sp>
        <p:nvSpPr>
          <p:cNvPr id="4" name="Date Placeholder 3">
            <a:extLst>
              <a:ext uri="{FF2B5EF4-FFF2-40B4-BE49-F238E27FC236}">
                <a16:creationId xmlns:a16="http://schemas.microsoft.com/office/drawing/2014/main" id="{86FE517E-3983-4F3D-9312-5087015F5F93}"/>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1BE70871-ED14-453F-9E0E-903EDC9768F2}"/>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A7556574-C844-4434-956F-0F904D0CE028}"/>
              </a:ext>
            </a:extLst>
          </p:cNvPr>
          <p:cNvSpPr>
            <a:spLocks noGrp="1"/>
          </p:cNvSpPr>
          <p:nvPr>
            <p:ph type="sldNum" sz="quarter" idx="12"/>
          </p:nvPr>
        </p:nvSpPr>
        <p:spPr/>
        <p:txBody>
          <a:bodyPr/>
          <a:lstStyle/>
          <a:p>
            <a:fld id="{F1FDF2F7-5BB0-4658-AE2F-D36D0C44FDA8}" type="slidenum">
              <a:rPr lang="en-US" smtClean="0"/>
              <a:t>10</a:t>
            </a:fld>
            <a:endParaRPr lang="en-US"/>
          </a:p>
        </p:txBody>
      </p:sp>
      <p:sp>
        <p:nvSpPr>
          <p:cNvPr id="7" name="TextBox 6">
            <a:extLst>
              <a:ext uri="{FF2B5EF4-FFF2-40B4-BE49-F238E27FC236}">
                <a16:creationId xmlns:a16="http://schemas.microsoft.com/office/drawing/2014/main" id="{016AC494-1F6E-4745-A6AE-BC3ED27FB45C}"/>
              </a:ext>
            </a:extLst>
          </p:cNvPr>
          <p:cNvSpPr txBox="1"/>
          <p:nvPr/>
        </p:nvSpPr>
        <p:spPr>
          <a:xfrm>
            <a:off x="1371600" y="1371600"/>
            <a:ext cx="7138301" cy="830997"/>
          </a:xfrm>
          <a:prstGeom prst="rect">
            <a:avLst/>
          </a:prstGeom>
          <a:solidFill>
            <a:schemeClr val="accent1"/>
          </a:solidFill>
        </p:spPr>
        <p:txBody>
          <a:bodyPr wrap="none" rtlCol="0">
            <a:spAutoFit/>
          </a:bodyPr>
          <a:lstStyle/>
          <a:p>
            <a:pPr algn="ctr"/>
            <a:r>
              <a:rPr lang="en-US" sz="2400" b="1" baseline="30000" dirty="0">
                <a:solidFill>
                  <a:schemeClr val="bg1"/>
                </a:solidFill>
              </a:rPr>
              <a:t>20 </a:t>
            </a:r>
            <a:r>
              <a:rPr lang="en-US" sz="2400" dirty="0">
                <a:solidFill>
                  <a:schemeClr val="bg1"/>
                </a:solidFill>
              </a:rPr>
              <a:t>For where two or three are gathered together in My </a:t>
            </a:r>
          </a:p>
          <a:p>
            <a:pPr algn="ctr"/>
            <a:r>
              <a:rPr lang="en-US" sz="2400" dirty="0">
                <a:solidFill>
                  <a:schemeClr val="bg1"/>
                </a:solidFill>
              </a:rPr>
              <a:t>name, I am there in the midst of them.”</a:t>
            </a:r>
          </a:p>
        </p:txBody>
      </p:sp>
    </p:spTree>
    <p:extLst>
      <p:ext uri="{BB962C8B-B14F-4D97-AF65-F5344CB8AC3E}">
        <p14:creationId xmlns:p14="http://schemas.microsoft.com/office/powerpoint/2010/main" val="423062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E239-9CFF-45C7-9F3F-601BA6E19B5F}"/>
              </a:ext>
            </a:extLst>
          </p:cNvPr>
          <p:cNvSpPr>
            <a:spLocks noGrp="1"/>
          </p:cNvSpPr>
          <p:nvPr>
            <p:ph type="title"/>
          </p:nvPr>
        </p:nvSpPr>
        <p:spPr>
          <a:xfrm>
            <a:off x="968248" y="0"/>
            <a:ext cx="2679192" cy="868362"/>
          </a:xfrm>
        </p:spPr>
        <p:txBody>
          <a:bodyPr>
            <a:normAutofit/>
          </a:bodyPr>
          <a:lstStyle/>
          <a:p>
            <a:r>
              <a:rPr lang="en-US" dirty="0"/>
              <a:t>Principles</a:t>
            </a:r>
          </a:p>
        </p:txBody>
      </p:sp>
      <p:sp>
        <p:nvSpPr>
          <p:cNvPr id="3" name="Content Placeholder 2">
            <a:extLst>
              <a:ext uri="{FF2B5EF4-FFF2-40B4-BE49-F238E27FC236}">
                <a16:creationId xmlns:a16="http://schemas.microsoft.com/office/drawing/2014/main" id="{15CAB0FC-D4ED-4161-8C2B-A2CFC5B26475}"/>
              </a:ext>
            </a:extLst>
          </p:cNvPr>
          <p:cNvSpPr>
            <a:spLocks noGrp="1"/>
          </p:cNvSpPr>
          <p:nvPr>
            <p:ph idx="1"/>
          </p:nvPr>
        </p:nvSpPr>
        <p:spPr>
          <a:xfrm>
            <a:off x="968248" y="868362"/>
            <a:ext cx="7965440" cy="5761038"/>
          </a:xfrm>
        </p:spPr>
        <p:txBody>
          <a:bodyPr>
            <a:normAutofit/>
          </a:bodyPr>
          <a:lstStyle/>
          <a:p>
            <a:r>
              <a:rPr lang="en-US" b="1" u="sng" dirty="0">
                <a:solidFill>
                  <a:srgbClr val="7030A0"/>
                </a:solidFill>
              </a:rPr>
              <a:t>Principle 5</a:t>
            </a:r>
            <a:r>
              <a:rPr lang="en-US" dirty="0"/>
              <a:t> – </a:t>
            </a:r>
            <a:r>
              <a:rPr lang="en-US" b="1" dirty="0">
                <a:solidFill>
                  <a:schemeClr val="accent3"/>
                </a:solidFill>
              </a:rPr>
              <a:t>Are limits placed on specific teachings we are studying?</a:t>
            </a:r>
          </a:p>
          <a:p>
            <a:r>
              <a:rPr lang="en-US" sz="2800" dirty="0"/>
              <a:t>There are times the Scriptures teach a principle and then place limits on the teaching and then there are times the Scriptures teach a principle and no limits are placed on the teaching.</a:t>
            </a:r>
          </a:p>
          <a:p>
            <a:r>
              <a:rPr lang="en-US" sz="2800" dirty="0"/>
              <a:t>Allow me to give two examples to demonstrate the principle here.</a:t>
            </a:r>
          </a:p>
          <a:p>
            <a:r>
              <a:rPr lang="en-US" sz="2800" dirty="0"/>
              <a:t>Usage of the Lord’s money for helping people?</a:t>
            </a:r>
          </a:p>
          <a:p>
            <a:r>
              <a:rPr lang="en-US" sz="2800" dirty="0"/>
              <a:t>Are limits placed on who can be helped from the treasury and what the reasons  are for helping or is it limitless on who we can help and for what?</a:t>
            </a:r>
          </a:p>
        </p:txBody>
      </p:sp>
      <p:sp>
        <p:nvSpPr>
          <p:cNvPr id="4" name="Date Placeholder 3">
            <a:extLst>
              <a:ext uri="{FF2B5EF4-FFF2-40B4-BE49-F238E27FC236}">
                <a16:creationId xmlns:a16="http://schemas.microsoft.com/office/drawing/2014/main" id="{8B3E3B05-1DDA-4B89-ACD7-EE5141B7FFFE}"/>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69DBA56C-185F-4417-8705-67AAA5D3E5DC}"/>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02F43721-6A02-436A-972A-70682BBC1414}"/>
              </a:ext>
            </a:extLst>
          </p:cNvPr>
          <p:cNvSpPr>
            <a:spLocks noGrp="1"/>
          </p:cNvSpPr>
          <p:nvPr>
            <p:ph type="sldNum" sz="quarter" idx="12"/>
          </p:nvPr>
        </p:nvSpPr>
        <p:spPr/>
        <p:txBody>
          <a:bodyPr/>
          <a:lstStyle/>
          <a:p>
            <a:fld id="{F1FDF2F7-5BB0-4658-AE2F-D36D0C44FDA8}" type="slidenum">
              <a:rPr lang="en-US" smtClean="0"/>
              <a:t>11</a:t>
            </a:fld>
            <a:endParaRPr lang="en-US"/>
          </a:p>
        </p:txBody>
      </p:sp>
    </p:spTree>
    <p:extLst>
      <p:ext uri="{BB962C8B-B14F-4D97-AF65-F5344CB8AC3E}">
        <p14:creationId xmlns:p14="http://schemas.microsoft.com/office/powerpoint/2010/main" val="425993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8715-5B8F-4F7E-8D8E-CB7865C1C98C}"/>
              </a:ext>
            </a:extLst>
          </p:cNvPr>
          <p:cNvSpPr>
            <a:spLocks noGrp="1"/>
          </p:cNvSpPr>
          <p:nvPr>
            <p:ph type="title"/>
          </p:nvPr>
        </p:nvSpPr>
        <p:spPr>
          <a:xfrm>
            <a:off x="990600" y="0"/>
            <a:ext cx="3136392" cy="868362"/>
          </a:xfrm>
        </p:spPr>
        <p:txBody>
          <a:bodyPr/>
          <a:lstStyle/>
          <a:p>
            <a:r>
              <a:rPr lang="en-US" dirty="0"/>
              <a:t>Principles</a:t>
            </a:r>
          </a:p>
        </p:txBody>
      </p:sp>
      <p:sp>
        <p:nvSpPr>
          <p:cNvPr id="3" name="Content Placeholder 2">
            <a:extLst>
              <a:ext uri="{FF2B5EF4-FFF2-40B4-BE49-F238E27FC236}">
                <a16:creationId xmlns:a16="http://schemas.microsoft.com/office/drawing/2014/main" id="{49B5ED42-6B31-4010-B114-8234066579B8}"/>
              </a:ext>
            </a:extLst>
          </p:cNvPr>
          <p:cNvSpPr>
            <a:spLocks noGrp="1"/>
          </p:cNvSpPr>
          <p:nvPr>
            <p:ph idx="1"/>
          </p:nvPr>
        </p:nvSpPr>
        <p:spPr>
          <a:xfrm>
            <a:off x="1143000" y="868362"/>
            <a:ext cx="7790688" cy="5380038"/>
          </a:xfrm>
        </p:spPr>
        <p:txBody>
          <a:bodyPr>
            <a:normAutofit/>
          </a:bodyPr>
          <a:lstStyle/>
          <a:p>
            <a:r>
              <a:rPr lang="en-US" sz="2800" dirty="0"/>
              <a:t>Each congregation can have a treasury – </a:t>
            </a:r>
            <a:r>
              <a:rPr lang="en-US" sz="2800" b="1" u="sng" dirty="0"/>
              <a:t>1 Corinthians 16:2</a:t>
            </a:r>
          </a:p>
          <a:p>
            <a:endParaRPr lang="en-US" sz="2800" dirty="0"/>
          </a:p>
          <a:p>
            <a:endParaRPr lang="en-US" sz="2800" dirty="0"/>
          </a:p>
          <a:p>
            <a:endParaRPr lang="en-US" sz="2800" dirty="0"/>
          </a:p>
          <a:p>
            <a:r>
              <a:rPr lang="en-US" sz="2800" dirty="0"/>
              <a:t>Where was the collection to be kept until Paul came?  </a:t>
            </a:r>
          </a:p>
          <a:p>
            <a:r>
              <a:rPr lang="en-US" sz="2800" b="1" dirty="0">
                <a:solidFill>
                  <a:srgbClr val="7030A0"/>
                </a:solidFill>
              </a:rPr>
              <a:t>A TREASURY</a:t>
            </a:r>
            <a:r>
              <a:rPr lang="en-US" sz="2800" dirty="0"/>
              <a:t>.</a:t>
            </a:r>
          </a:p>
          <a:p>
            <a:r>
              <a:rPr lang="en-US" sz="2800" dirty="0"/>
              <a:t>But, what was the money from this treasury used for in the 1</a:t>
            </a:r>
            <a:r>
              <a:rPr lang="en-US" sz="2800" baseline="30000" dirty="0"/>
              <a:t>st</a:t>
            </a:r>
            <a:r>
              <a:rPr lang="en-US" sz="2800" dirty="0"/>
              <a:t> Century?</a:t>
            </a:r>
          </a:p>
        </p:txBody>
      </p:sp>
      <p:sp>
        <p:nvSpPr>
          <p:cNvPr id="4" name="Date Placeholder 3">
            <a:extLst>
              <a:ext uri="{FF2B5EF4-FFF2-40B4-BE49-F238E27FC236}">
                <a16:creationId xmlns:a16="http://schemas.microsoft.com/office/drawing/2014/main" id="{44D16020-BBD7-4826-815E-9D3FB3D5ED07}"/>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8FFC7F6F-A8DF-4BE3-8957-01DFF1EBAD27}"/>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96833E9D-C4BA-4BE8-B9DB-4F8CBE9667C0}"/>
              </a:ext>
            </a:extLst>
          </p:cNvPr>
          <p:cNvSpPr>
            <a:spLocks noGrp="1"/>
          </p:cNvSpPr>
          <p:nvPr>
            <p:ph type="sldNum" sz="quarter" idx="12"/>
          </p:nvPr>
        </p:nvSpPr>
        <p:spPr/>
        <p:txBody>
          <a:bodyPr/>
          <a:lstStyle/>
          <a:p>
            <a:fld id="{F1FDF2F7-5BB0-4658-AE2F-D36D0C44FDA8}" type="slidenum">
              <a:rPr lang="en-US" smtClean="0"/>
              <a:t>12</a:t>
            </a:fld>
            <a:endParaRPr lang="en-US"/>
          </a:p>
        </p:txBody>
      </p:sp>
      <p:sp>
        <p:nvSpPr>
          <p:cNvPr id="7" name="TextBox 6">
            <a:extLst>
              <a:ext uri="{FF2B5EF4-FFF2-40B4-BE49-F238E27FC236}">
                <a16:creationId xmlns:a16="http://schemas.microsoft.com/office/drawing/2014/main" id="{B5CB661E-67F0-4F50-8A52-09CD7E9F1CD8}"/>
              </a:ext>
            </a:extLst>
          </p:cNvPr>
          <p:cNvSpPr txBox="1"/>
          <p:nvPr/>
        </p:nvSpPr>
        <p:spPr>
          <a:xfrm>
            <a:off x="1143000" y="1905000"/>
            <a:ext cx="7726667" cy="1200329"/>
          </a:xfrm>
          <a:prstGeom prst="rect">
            <a:avLst/>
          </a:prstGeom>
          <a:solidFill>
            <a:schemeClr val="accent1"/>
          </a:solidFill>
        </p:spPr>
        <p:txBody>
          <a:bodyPr wrap="none" rtlCol="0">
            <a:spAutoFit/>
          </a:bodyPr>
          <a:lstStyle/>
          <a:p>
            <a:pPr algn="ctr"/>
            <a:r>
              <a:rPr lang="en-US" sz="2400" b="1" baseline="30000" dirty="0">
                <a:solidFill>
                  <a:schemeClr val="bg1"/>
                </a:solidFill>
              </a:rPr>
              <a:t>2 </a:t>
            </a:r>
            <a:r>
              <a:rPr lang="en-US" sz="2400" dirty="0">
                <a:solidFill>
                  <a:schemeClr val="bg1"/>
                </a:solidFill>
              </a:rPr>
              <a:t>On the first </a:t>
            </a:r>
            <a:r>
              <a:rPr lang="en-US" sz="2400" i="1" dirty="0">
                <a:solidFill>
                  <a:schemeClr val="bg1"/>
                </a:solidFill>
              </a:rPr>
              <a:t>day</a:t>
            </a:r>
            <a:r>
              <a:rPr lang="en-US" sz="2400" dirty="0">
                <a:solidFill>
                  <a:schemeClr val="bg1"/>
                </a:solidFill>
              </a:rPr>
              <a:t> of the week let each one of you lay </a:t>
            </a:r>
          </a:p>
          <a:p>
            <a:pPr algn="ctr"/>
            <a:r>
              <a:rPr lang="en-US" sz="2400" dirty="0">
                <a:solidFill>
                  <a:schemeClr val="bg1"/>
                </a:solidFill>
              </a:rPr>
              <a:t>something aside, storing up as he may prosper, that there be </a:t>
            </a:r>
          </a:p>
          <a:p>
            <a:pPr algn="ctr"/>
            <a:r>
              <a:rPr lang="en-US" sz="2400" dirty="0">
                <a:solidFill>
                  <a:schemeClr val="bg1"/>
                </a:solidFill>
              </a:rPr>
              <a:t>no collections when I come</a:t>
            </a:r>
            <a:r>
              <a:rPr lang="en-US" dirty="0"/>
              <a:t>.</a:t>
            </a:r>
          </a:p>
        </p:txBody>
      </p:sp>
    </p:spTree>
    <p:extLst>
      <p:ext uri="{BB962C8B-B14F-4D97-AF65-F5344CB8AC3E}">
        <p14:creationId xmlns:p14="http://schemas.microsoft.com/office/powerpoint/2010/main" val="67158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1C75D-0A37-43E7-A189-0D4F39EFE4F0}"/>
              </a:ext>
            </a:extLst>
          </p:cNvPr>
          <p:cNvSpPr>
            <a:spLocks noGrp="1"/>
          </p:cNvSpPr>
          <p:nvPr>
            <p:ph type="title"/>
          </p:nvPr>
        </p:nvSpPr>
        <p:spPr>
          <a:xfrm>
            <a:off x="990600" y="0"/>
            <a:ext cx="2907792" cy="792162"/>
          </a:xfrm>
        </p:spPr>
        <p:txBody>
          <a:bodyPr/>
          <a:lstStyle/>
          <a:p>
            <a:r>
              <a:rPr lang="en-US" dirty="0"/>
              <a:t>Principles</a:t>
            </a:r>
          </a:p>
        </p:txBody>
      </p:sp>
      <p:sp>
        <p:nvSpPr>
          <p:cNvPr id="3" name="Content Placeholder 2">
            <a:extLst>
              <a:ext uri="{FF2B5EF4-FFF2-40B4-BE49-F238E27FC236}">
                <a16:creationId xmlns:a16="http://schemas.microsoft.com/office/drawing/2014/main" id="{D9F81045-8904-4DE7-9825-DD2900F72A0D}"/>
              </a:ext>
            </a:extLst>
          </p:cNvPr>
          <p:cNvSpPr>
            <a:spLocks noGrp="1"/>
          </p:cNvSpPr>
          <p:nvPr>
            <p:ph idx="1"/>
          </p:nvPr>
        </p:nvSpPr>
        <p:spPr>
          <a:xfrm>
            <a:off x="1143000" y="792162"/>
            <a:ext cx="7790688" cy="5456238"/>
          </a:xfrm>
        </p:spPr>
        <p:txBody>
          <a:bodyPr>
            <a:normAutofit/>
          </a:bodyPr>
          <a:lstStyle/>
          <a:p>
            <a:r>
              <a:rPr lang="en-US" sz="2800" dirty="0"/>
              <a:t>Helping Christians – </a:t>
            </a:r>
            <a:r>
              <a:rPr lang="en-US" sz="2800" b="1" u="sng" dirty="0"/>
              <a:t>1 Corinthians 16:1</a:t>
            </a:r>
          </a:p>
          <a:p>
            <a:endParaRPr lang="en-US" sz="2800" dirty="0"/>
          </a:p>
          <a:p>
            <a:endParaRPr lang="en-US" sz="2800" dirty="0"/>
          </a:p>
          <a:p>
            <a:r>
              <a:rPr lang="en-US" sz="2800" dirty="0"/>
              <a:t>This was </a:t>
            </a:r>
            <a:r>
              <a:rPr lang="en-US" sz="2800" b="1" dirty="0">
                <a:solidFill>
                  <a:srgbClr val="7030A0"/>
                </a:solidFill>
              </a:rPr>
              <a:t>FOR THE SAINTS</a:t>
            </a:r>
          </a:p>
          <a:p>
            <a:r>
              <a:rPr lang="en-US" sz="2800" dirty="0"/>
              <a:t>Teaching/Preaching of the Gospel – </a:t>
            </a:r>
            <a:r>
              <a:rPr lang="en-US" sz="2800" b="1" u="sng" dirty="0"/>
              <a:t>Philippians 4:15</a:t>
            </a:r>
          </a:p>
          <a:p>
            <a:endParaRPr lang="en-US" sz="2800" dirty="0"/>
          </a:p>
          <a:p>
            <a:pPr marL="82296" indent="0">
              <a:buNone/>
            </a:pPr>
            <a:endParaRPr lang="en-US" sz="2800" dirty="0"/>
          </a:p>
          <a:p>
            <a:endParaRPr lang="en-US" sz="2800" dirty="0"/>
          </a:p>
          <a:p>
            <a:r>
              <a:rPr lang="en-US" sz="2800" dirty="0"/>
              <a:t>There are principles in the Scriptures that </a:t>
            </a:r>
            <a:r>
              <a:rPr lang="en-US" sz="2800" b="1" dirty="0">
                <a:solidFill>
                  <a:srgbClr val="7030A0"/>
                </a:solidFill>
              </a:rPr>
              <a:t>LIMIT</a:t>
            </a:r>
            <a:r>
              <a:rPr lang="en-US" sz="2800" dirty="0"/>
              <a:t> what the Lord’s treasury can be used for and </a:t>
            </a:r>
          </a:p>
        </p:txBody>
      </p:sp>
      <p:sp>
        <p:nvSpPr>
          <p:cNvPr id="4" name="Date Placeholder 3">
            <a:extLst>
              <a:ext uri="{FF2B5EF4-FFF2-40B4-BE49-F238E27FC236}">
                <a16:creationId xmlns:a16="http://schemas.microsoft.com/office/drawing/2014/main" id="{C52A4C28-C918-4BE7-A50D-68ED89363F0A}"/>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8C9582D4-EE5A-4020-AD82-B1CF11468ECA}"/>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233A23FA-A397-4E7C-AF07-80348B8078D5}"/>
              </a:ext>
            </a:extLst>
          </p:cNvPr>
          <p:cNvSpPr>
            <a:spLocks noGrp="1"/>
          </p:cNvSpPr>
          <p:nvPr>
            <p:ph type="sldNum" sz="quarter" idx="12"/>
          </p:nvPr>
        </p:nvSpPr>
        <p:spPr/>
        <p:txBody>
          <a:bodyPr/>
          <a:lstStyle/>
          <a:p>
            <a:fld id="{F1FDF2F7-5BB0-4658-AE2F-D36D0C44FDA8}" type="slidenum">
              <a:rPr lang="en-US" smtClean="0"/>
              <a:t>13</a:t>
            </a:fld>
            <a:endParaRPr lang="en-US"/>
          </a:p>
        </p:txBody>
      </p:sp>
      <p:sp>
        <p:nvSpPr>
          <p:cNvPr id="7" name="TextBox 6">
            <a:extLst>
              <a:ext uri="{FF2B5EF4-FFF2-40B4-BE49-F238E27FC236}">
                <a16:creationId xmlns:a16="http://schemas.microsoft.com/office/drawing/2014/main" id="{B1A673DA-B8F8-4119-A89C-C438543D31D2}"/>
              </a:ext>
            </a:extLst>
          </p:cNvPr>
          <p:cNvSpPr txBox="1"/>
          <p:nvPr/>
        </p:nvSpPr>
        <p:spPr>
          <a:xfrm>
            <a:off x="1265034" y="1353491"/>
            <a:ext cx="7443961" cy="830997"/>
          </a:xfrm>
          <a:prstGeom prst="rect">
            <a:avLst/>
          </a:prstGeom>
          <a:solidFill>
            <a:schemeClr val="accent1"/>
          </a:solidFill>
        </p:spPr>
        <p:txBody>
          <a:bodyPr wrap="none" rtlCol="0">
            <a:spAutoFit/>
          </a:bodyPr>
          <a:lstStyle/>
          <a:p>
            <a:pPr algn="ctr"/>
            <a:r>
              <a:rPr lang="en-US" sz="2400" dirty="0">
                <a:solidFill>
                  <a:schemeClr val="bg1"/>
                </a:solidFill>
              </a:rPr>
              <a:t>Now concerning the </a:t>
            </a:r>
            <a:r>
              <a:rPr lang="en-US" sz="2400" i="1" u="sng" dirty="0">
                <a:solidFill>
                  <a:schemeClr val="bg1"/>
                </a:solidFill>
              </a:rPr>
              <a:t>collection for the saints</a:t>
            </a:r>
            <a:r>
              <a:rPr lang="en-US" sz="2400" dirty="0">
                <a:solidFill>
                  <a:schemeClr val="bg1"/>
                </a:solidFill>
              </a:rPr>
              <a:t>, as I have given </a:t>
            </a:r>
          </a:p>
          <a:p>
            <a:pPr algn="ctr"/>
            <a:r>
              <a:rPr lang="en-US" sz="2400" dirty="0">
                <a:solidFill>
                  <a:schemeClr val="bg1"/>
                </a:solidFill>
              </a:rPr>
              <a:t>orders to the churches of Galatia, so you must do also:</a:t>
            </a:r>
          </a:p>
        </p:txBody>
      </p:sp>
      <p:sp>
        <p:nvSpPr>
          <p:cNvPr id="8" name="TextBox 7">
            <a:extLst>
              <a:ext uri="{FF2B5EF4-FFF2-40B4-BE49-F238E27FC236}">
                <a16:creationId xmlns:a16="http://schemas.microsoft.com/office/drawing/2014/main" id="{A463C0A4-D88D-4C3D-9C9D-9BB640097BEE}"/>
              </a:ext>
            </a:extLst>
          </p:cNvPr>
          <p:cNvSpPr txBox="1"/>
          <p:nvPr/>
        </p:nvSpPr>
        <p:spPr>
          <a:xfrm>
            <a:off x="1124607" y="3754778"/>
            <a:ext cx="7881325" cy="1200329"/>
          </a:xfrm>
          <a:prstGeom prst="rect">
            <a:avLst/>
          </a:prstGeom>
          <a:solidFill>
            <a:schemeClr val="accent1"/>
          </a:solidFill>
        </p:spPr>
        <p:txBody>
          <a:bodyPr wrap="none" rtlCol="0">
            <a:spAutoFit/>
          </a:bodyPr>
          <a:lstStyle/>
          <a:p>
            <a:pPr algn="ctr"/>
            <a:r>
              <a:rPr lang="en-US" sz="2400" b="1" baseline="30000" dirty="0">
                <a:solidFill>
                  <a:schemeClr val="bg1"/>
                </a:solidFill>
              </a:rPr>
              <a:t>15 </a:t>
            </a:r>
            <a:r>
              <a:rPr lang="en-US" sz="2400" dirty="0">
                <a:solidFill>
                  <a:schemeClr val="bg1"/>
                </a:solidFill>
              </a:rPr>
              <a:t>Now you Philippians know also that in the beginning of the </a:t>
            </a:r>
          </a:p>
          <a:p>
            <a:pPr algn="ctr"/>
            <a:r>
              <a:rPr lang="en-US" sz="2400" dirty="0">
                <a:solidFill>
                  <a:schemeClr val="bg1"/>
                </a:solidFill>
              </a:rPr>
              <a:t>gospel, when I departed from Macedonia, </a:t>
            </a:r>
            <a:r>
              <a:rPr lang="en-US" sz="2400" i="1" u="sng" dirty="0">
                <a:solidFill>
                  <a:schemeClr val="bg1"/>
                </a:solidFill>
              </a:rPr>
              <a:t>no church shared </a:t>
            </a:r>
          </a:p>
          <a:p>
            <a:pPr algn="ctr"/>
            <a:r>
              <a:rPr lang="en-US" sz="2400" i="1" u="sng" dirty="0">
                <a:solidFill>
                  <a:schemeClr val="bg1"/>
                </a:solidFill>
              </a:rPr>
              <a:t>with me concerning giving and receiving but you only</a:t>
            </a:r>
            <a:r>
              <a:rPr lang="en-US" dirty="0"/>
              <a:t>.</a:t>
            </a:r>
          </a:p>
        </p:txBody>
      </p:sp>
    </p:spTree>
    <p:extLst>
      <p:ext uri="{BB962C8B-B14F-4D97-AF65-F5344CB8AC3E}">
        <p14:creationId xmlns:p14="http://schemas.microsoft.com/office/powerpoint/2010/main" val="126994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125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par>
                                <p:cTn id="21" presetID="2" presetClass="entr" presetSubtype="3"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1+#ppt_w/2"/>
                                          </p:val>
                                        </p:tav>
                                        <p:tav tm="100000">
                                          <p:val>
                                            <p:strVal val="#ppt_x"/>
                                          </p:val>
                                        </p:tav>
                                      </p:tavLst>
                                    </p:anim>
                                    <p:anim calcmode="lin" valueType="num">
                                      <p:cBhvr additive="base">
                                        <p:cTn id="24"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arn(inVertical)">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9B10F-B801-4647-BE80-1869B0A4F787}"/>
              </a:ext>
            </a:extLst>
          </p:cNvPr>
          <p:cNvSpPr>
            <a:spLocks noGrp="1"/>
          </p:cNvSpPr>
          <p:nvPr>
            <p:ph type="title"/>
          </p:nvPr>
        </p:nvSpPr>
        <p:spPr>
          <a:xfrm>
            <a:off x="990600" y="0"/>
            <a:ext cx="2907792" cy="868362"/>
          </a:xfrm>
        </p:spPr>
        <p:txBody>
          <a:bodyPr/>
          <a:lstStyle/>
          <a:p>
            <a:r>
              <a:rPr lang="en-US" dirty="0"/>
              <a:t>Principles</a:t>
            </a:r>
          </a:p>
        </p:txBody>
      </p:sp>
      <p:sp>
        <p:nvSpPr>
          <p:cNvPr id="3" name="Content Placeholder 2">
            <a:extLst>
              <a:ext uri="{FF2B5EF4-FFF2-40B4-BE49-F238E27FC236}">
                <a16:creationId xmlns:a16="http://schemas.microsoft.com/office/drawing/2014/main" id="{C6EB6A95-525F-4EE8-A181-585C358C5E23}"/>
              </a:ext>
            </a:extLst>
          </p:cNvPr>
          <p:cNvSpPr>
            <a:spLocks noGrp="1"/>
          </p:cNvSpPr>
          <p:nvPr>
            <p:ph idx="1"/>
          </p:nvPr>
        </p:nvSpPr>
        <p:spPr>
          <a:xfrm>
            <a:off x="1066800" y="868362"/>
            <a:ext cx="7866888" cy="5380038"/>
          </a:xfrm>
        </p:spPr>
        <p:txBody>
          <a:bodyPr>
            <a:normAutofit/>
          </a:bodyPr>
          <a:lstStyle/>
          <a:p>
            <a:r>
              <a:rPr lang="en-US" sz="2800" dirty="0"/>
              <a:t>Through examples, commands and inferences that I think we would all agree with.</a:t>
            </a:r>
          </a:p>
          <a:p>
            <a:r>
              <a:rPr lang="en-US" sz="2800" dirty="0"/>
              <a:t>Point is not necessarily to teach where all of these are, but to demonstrate that the Scriptures clearly </a:t>
            </a:r>
            <a:r>
              <a:rPr lang="en-US" sz="2800" b="1" dirty="0">
                <a:solidFill>
                  <a:srgbClr val="7030A0"/>
                </a:solidFill>
              </a:rPr>
              <a:t>LIMIT</a:t>
            </a:r>
            <a:r>
              <a:rPr lang="en-US" sz="2800" dirty="0"/>
              <a:t> what the Lord’s money can be used for.</a:t>
            </a:r>
          </a:p>
          <a:p>
            <a:r>
              <a:rPr lang="en-US" sz="2800" dirty="0"/>
              <a:t>But then you have other teachings that have </a:t>
            </a:r>
            <a:r>
              <a:rPr lang="en-US" sz="2800" b="1" dirty="0">
                <a:solidFill>
                  <a:srgbClr val="C00000"/>
                </a:solidFill>
              </a:rPr>
              <a:t>NO LIMITS.</a:t>
            </a:r>
          </a:p>
          <a:p>
            <a:r>
              <a:rPr lang="en-US" sz="2800" b="1" u="sng" dirty="0"/>
              <a:t>Matthew 28:19,20</a:t>
            </a:r>
          </a:p>
        </p:txBody>
      </p:sp>
      <p:sp>
        <p:nvSpPr>
          <p:cNvPr id="4" name="Date Placeholder 3">
            <a:extLst>
              <a:ext uri="{FF2B5EF4-FFF2-40B4-BE49-F238E27FC236}">
                <a16:creationId xmlns:a16="http://schemas.microsoft.com/office/drawing/2014/main" id="{882CAB62-0D37-4741-8893-59C8A6826C0B}"/>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A8CD6BEB-74AD-4B5B-BA30-0A1ED57E01FA}"/>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9D626D7F-8AAD-4ECC-A9DD-B223FE38B1FF}"/>
              </a:ext>
            </a:extLst>
          </p:cNvPr>
          <p:cNvSpPr>
            <a:spLocks noGrp="1"/>
          </p:cNvSpPr>
          <p:nvPr>
            <p:ph type="sldNum" sz="quarter" idx="12"/>
          </p:nvPr>
        </p:nvSpPr>
        <p:spPr/>
        <p:txBody>
          <a:bodyPr/>
          <a:lstStyle/>
          <a:p>
            <a:fld id="{F1FDF2F7-5BB0-4658-AE2F-D36D0C44FDA8}" type="slidenum">
              <a:rPr lang="en-US" smtClean="0"/>
              <a:t>14</a:t>
            </a:fld>
            <a:endParaRPr lang="en-US"/>
          </a:p>
        </p:txBody>
      </p:sp>
      <p:sp>
        <p:nvSpPr>
          <p:cNvPr id="7" name="TextBox 6">
            <a:extLst>
              <a:ext uri="{FF2B5EF4-FFF2-40B4-BE49-F238E27FC236}">
                <a16:creationId xmlns:a16="http://schemas.microsoft.com/office/drawing/2014/main" id="{61081FA7-7DEA-4C5E-A8E7-2F980C6EA707}"/>
              </a:ext>
            </a:extLst>
          </p:cNvPr>
          <p:cNvSpPr txBox="1"/>
          <p:nvPr/>
        </p:nvSpPr>
        <p:spPr>
          <a:xfrm>
            <a:off x="1066800" y="4648200"/>
            <a:ext cx="8092472" cy="1938992"/>
          </a:xfrm>
          <a:prstGeom prst="rect">
            <a:avLst/>
          </a:prstGeom>
          <a:solidFill>
            <a:schemeClr val="accent1"/>
          </a:solidFill>
        </p:spPr>
        <p:txBody>
          <a:bodyPr wrap="none" rtlCol="0">
            <a:spAutoFit/>
          </a:bodyPr>
          <a:lstStyle/>
          <a:p>
            <a:pPr algn="ctr"/>
            <a:r>
              <a:rPr lang="en-US" sz="2400" b="1" baseline="30000" dirty="0">
                <a:solidFill>
                  <a:schemeClr val="bg1"/>
                </a:solidFill>
              </a:rPr>
              <a:t>19 </a:t>
            </a:r>
            <a:r>
              <a:rPr lang="en-US" sz="2400" dirty="0">
                <a:solidFill>
                  <a:schemeClr val="bg1"/>
                </a:solidFill>
              </a:rPr>
              <a:t>Go therefore and make disciples of all the nations, baptizing </a:t>
            </a:r>
          </a:p>
          <a:p>
            <a:pPr algn="ctr"/>
            <a:r>
              <a:rPr lang="en-US" sz="2400" dirty="0">
                <a:solidFill>
                  <a:schemeClr val="bg1"/>
                </a:solidFill>
              </a:rPr>
              <a:t>them in the name of the Father and of the Son and of the Holy </a:t>
            </a:r>
          </a:p>
          <a:p>
            <a:pPr algn="ctr"/>
            <a:r>
              <a:rPr lang="en-US" sz="2400" dirty="0">
                <a:solidFill>
                  <a:schemeClr val="bg1"/>
                </a:solidFill>
              </a:rPr>
              <a:t>Spirit, </a:t>
            </a:r>
            <a:r>
              <a:rPr lang="en-US" sz="2400" b="1" baseline="30000" dirty="0">
                <a:solidFill>
                  <a:schemeClr val="bg1"/>
                </a:solidFill>
              </a:rPr>
              <a:t>20 </a:t>
            </a:r>
            <a:r>
              <a:rPr lang="en-US" sz="2400" dirty="0">
                <a:solidFill>
                  <a:schemeClr val="bg1"/>
                </a:solidFill>
              </a:rPr>
              <a:t>teaching them to observe all things that I have </a:t>
            </a:r>
          </a:p>
          <a:p>
            <a:pPr algn="ctr"/>
            <a:r>
              <a:rPr lang="en-US" sz="2400" dirty="0">
                <a:solidFill>
                  <a:schemeClr val="bg1"/>
                </a:solidFill>
              </a:rPr>
              <a:t>commanded you; and lo, I am with you always, </a:t>
            </a:r>
            <a:r>
              <a:rPr lang="en-US" sz="2400" i="1" dirty="0">
                <a:solidFill>
                  <a:schemeClr val="bg1"/>
                </a:solidFill>
              </a:rPr>
              <a:t>even</a:t>
            </a:r>
            <a:r>
              <a:rPr lang="en-US" sz="2400" dirty="0">
                <a:solidFill>
                  <a:schemeClr val="bg1"/>
                </a:solidFill>
              </a:rPr>
              <a:t> to the end </a:t>
            </a:r>
          </a:p>
          <a:p>
            <a:pPr algn="ctr"/>
            <a:r>
              <a:rPr lang="en-US" sz="2400" dirty="0">
                <a:solidFill>
                  <a:schemeClr val="bg1"/>
                </a:solidFill>
              </a:rPr>
              <a:t>of the age.” Amen.</a:t>
            </a:r>
          </a:p>
        </p:txBody>
      </p:sp>
    </p:spTree>
    <p:extLst>
      <p:ext uri="{BB962C8B-B14F-4D97-AF65-F5344CB8AC3E}">
        <p14:creationId xmlns:p14="http://schemas.microsoft.com/office/powerpoint/2010/main" val="209600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randombar(horizontal)">
                                      <p:cBhvr>
                                        <p:cTn id="2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9768A-FEA6-46B0-9912-870F11415DBD}"/>
              </a:ext>
            </a:extLst>
          </p:cNvPr>
          <p:cNvSpPr>
            <a:spLocks noGrp="1"/>
          </p:cNvSpPr>
          <p:nvPr>
            <p:ph type="title"/>
          </p:nvPr>
        </p:nvSpPr>
        <p:spPr>
          <a:xfrm>
            <a:off x="990600" y="0"/>
            <a:ext cx="2831592" cy="868362"/>
          </a:xfrm>
        </p:spPr>
        <p:txBody>
          <a:bodyPr/>
          <a:lstStyle/>
          <a:p>
            <a:r>
              <a:rPr lang="en-US" dirty="0"/>
              <a:t>Principles</a:t>
            </a:r>
          </a:p>
        </p:txBody>
      </p:sp>
      <p:sp>
        <p:nvSpPr>
          <p:cNvPr id="3" name="Content Placeholder 2">
            <a:extLst>
              <a:ext uri="{FF2B5EF4-FFF2-40B4-BE49-F238E27FC236}">
                <a16:creationId xmlns:a16="http://schemas.microsoft.com/office/drawing/2014/main" id="{1B40AEBD-855D-4B72-B385-E329DB501170}"/>
              </a:ext>
            </a:extLst>
          </p:cNvPr>
          <p:cNvSpPr>
            <a:spLocks noGrp="1"/>
          </p:cNvSpPr>
          <p:nvPr>
            <p:ph idx="1"/>
          </p:nvPr>
        </p:nvSpPr>
        <p:spPr>
          <a:xfrm>
            <a:off x="1066800" y="868362"/>
            <a:ext cx="7866888" cy="5380038"/>
          </a:xfrm>
        </p:spPr>
        <p:txBody>
          <a:bodyPr>
            <a:normAutofit/>
          </a:bodyPr>
          <a:lstStyle/>
          <a:p>
            <a:r>
              <a:rPr lang="en-US" sz="2800" dirty="0"/>
              <a:t>Are there </a:t>
            </a:r>
            <a:r>
              <a:rPr lang="en-US" sz="2800" b="1" dirty="0">
                <a:solidFill>
                  <a:srgbClr val="7030A0"/>
                </a:solidFill>
              </a:rPr>
              <a:t>ANY</a:t>
            </a:r>
            <a:r>
              <a:rPr lang="en-US" sz="2800" dirty="0"/>
              <a:t> commands, examples, or necessary inferences that limit this command?</a:t>
            </a:r>
          </a:p>
          <a:p>
            <a:r>
              <a:rPr lang="en-US" sz="2800" dirty="0"/>
              <a:t>Are we to </a:t>
            </a:r>
            <a:r>
              <a:rPr lang="en-US" sz="2800" b="1" dirty="0">
                <a:solidFill>
                  <a:srgbClr val="7030A0"/>
                </a:solidFill>
              </a:rPr>
              <a:t>NOT</a:t>
            </a:r>
            <a:r>
              <a:rPr lang="en-US" sz="2800" dirty="0"/>
              <a:t> take the gospel to any particular person or group of people?</a:t>
            </a:r>
          </a:p>
          <a:p>
            <a:r>
              <a:rPr lang="en-US" sz="2800" dirty="0"/>
              <a:t>Or are we to take it to </a:t>
            </a:r>
            <a:r>
              <a:rPr lang="en-US" sz="2800" b="1" dirty="0">
                <a:solidFill>
                  <a:srgbClr val="C00000"/>
                </a:solidFill>
              </a:rPr>
              <a:t>EVERYONE</a:t>
            </a:r>
            <a:r>
              <a:rPr lang="en-US" sz="2800" dirty="0"/>
              <a:t> in </a:t>
            </a:r>
            <a:r>
              <a:rPr lang="en-US" sz="2800" b="1" dirty="0">
                <a:solidFill>
                  <a:srgbClr val="C00000"/>
                </a:solidFill>
              </a:rPr>
              <a:t>ALL PARTS</a:t>
            </a:r>
            <a:r>
              <a:rPr lang="en-US" sz="2800" dirty="0"/>
              <a:t> of the world?</a:t>
            </a:r>
          </a:p>
          <a:p>
            <a:endParaRPr lang="en-US" sz="2800" dirty="0"/>
          </a:p>
          <a:p>
            <a:pPr marL="82296" indent="0" algn="ctr">
              <a:buNone/>
            </a:pPr>
            <a:r>
              <a:rPr lang="en-US" sz="2800" b="1" dirty="0">
                <a:solidFill>
                  <a:srgbClr val="7030A0"/>
                </a:solidFill>
              </a:rPr>
              <a:t>Point – as we read and study, and see teachings/principles taught in the Scriptures, we need to see if the teaching is limited in some way or unlimited.</a:t>
            </a:r>
          </a:p>
        </p:txBody>
      </p:sp>
      <p:sp>
        <p:nvSpPr>
          <p:cNvPr id="4" name="Date Placeholder 3">
            <a:extLst>
              <a:ext uri="{FF2B5EF4-FFF2-40B4-BE49-F238E27FC236}">
                <a16:creationId xmlns:a16="http://schemas.microsoft.com/office/drawing/2014/main" id="{6A886965-7F17-4197-A7EA-D1CCA6E0D614}"/>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E7FF7312-53F4-4A92-B9FC-0A5D58347C04}"/>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E61AC44B-90A9-483A-8C2A-C2EA4A1813B3}"/>
              </a:ext>
            </a:extLst>
          </p:cNvPr>
          <p:cNvSpPr>
            <a:spLocks noGrp="1"/>
          </p:cNvSpPr>
          <p:nvPr>
            <p:ph type="sldNum" sz="quarter" idx="12"/>
          </p:nvPr>
        </p:nvSpPr>
        <p:spPr/>
        <p:txBody>
          <a:bodyPr/>
          <a:lstStyle/>
          <a:p>
            <a:fld id="{F1FDF2F7-5BB0-4658-AE2F-D36D0C44FDA8}" type="slidenum">
              <a:rPr lang="en-US" smtClean="0"/>
              <a:t>15</a:t>
            </a:fld>
            <a:endParaRPr lang="en-US"/>
          </a:p>
        </p:txBody>
      </p:sp>
    </p:spTree>
    <p:extLst>
      <p:ext uri="{BB962C8B-B14F-4D97-AF65-F5344CB8AC3E}">
        <p14:creationId xmlns:p14="http://schemas.microsoft.com/office/powerpoint/2010/main" val="248110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47DA7-C34C-4E4F-850F-C36F23EC4A1F}"/>
              </a:ext>
            </a:extLst>
          </p:cNvPr>
          <p:cNvSpPr>
            <a:spLocks noGrp="1"/>
          </p:cNvSpPr>
          <p:nvPr>
            <p:ph type="title"/>
          </p:nvPr>
        </p:nvSpPr>
        <p:spPr>
          <a:xfrm>
            <a:off x="1054608" y="0"/>
            <a:ext cx="4660392" cy="887412"/>
          </a:xfrm>
        </p:spPr>
        <p:txBody>
          <a:bodyPr/>
          <a:lstStyle/>
          <a:p>
            <a:r>
              <a:rPr lang="en-US" dirty="0"/>
              <a:t>Rules for the Class</a:t>
            </a:r>
          </a:p>
        </p:txBody>
      </p:sp>
      <p:sp>
        <p:nvSpPr>
          <p:cNvPr id="3" name="Content Placeholder 2">
            <a:extLst>
              <a:ext uri="{FF2B5EF4-FFF2-40B4-BE49-F238E27FC236}">
                <a16:creationId xmlns:a16="http://schemas.microsoft.com/office/drawing/2014/main" id="{C0BFEFF3-F8C5-4C68-BC9A-648A538143A1}"/>
              </a:ext>
            </a:extLst>
          </p:cNvPr>
          <p:cNvSpPr>
            <a:spLocks noGrp="1"/>
          </p:cNvSpPr>
          <p:nvPr>
            <p:ph idx="1"/>
          </p:nvPr>
        </p:nvSpPr>
        <p:spPr>
          <a:xfrm>
            <a:off x="1219200" y="762000"/>
            <a:ext cx="7714488" cy="5486400"/>
          </a:xfrm>
        </p:spPr>
        <p:txBody>
          <a:bodyPr>
            <a:normAutofit fontScale="92500" lnSpcReduction="20000"/>
          </a:bodyPr>
          <a:lstStyle/>
          <a:p>
            <a:r>
              <a:rPr lang="en-US" dirty="0"/>
              <a:t>Any comments must have a Scripture associated with our comments/beliefs.</a:t>
            </a:r>
          </a:p>
          <a:p>
            <a:r>
              <a:rPr lang="en-US" dirty="0"/>
              <a:t>No </a:t>
            </a:r>
            <a:r>
              <a:rPr lang="en-US" b="1" dirty="0">
                <a:solidFill>
                  <a:srgbClr val="FF0000"/>
                </a:solidFill>
              </a:rPr>
              <a:t>“I think” </a:t>
            </a:r>
            <a:r>
              <a:rPr lang="en-US" dirty="0"/>
              <a:t>or </a:t>
            </a:r>
            <a:r>
              <a:rPr lang="en-US" b="1" dirty="0">
                <a:solidFill>
                  <a:srgbClr val="FF0000"/>
                </a:solidFill>
              </a:rPr>
              <a:t>“I believe” </a:t>
            </a:r>
            <a:r>
              <a:rPr lang="en-US" b="1" dirty="0">
                <a:solidFill>
                  <a:srgbClr val="7030A0"/>
                </a:solidFill>
              </a:rPr>
              <a:t>unless</a:t>
            </a:r>
            <a:r>
              <a:rPr lang="en-US" dirty="0"/>
              <a:t> </a:t>
            </a:r>
            <a:r>
              <a:rPr lang="en-US" b="1" i="1" u="sng" dirty="0">
                <a:solidFill>
                  <a:schemeClr val="accent3"/>
                </a:solidFill>
              </a:rPr>
              <a:t>we have a scripture or principle from God’s word with it.</a:t>
            </a:r>
          </a:p>
          <a:p>
            <a:r>
              <a:rPr lang="en-US" dirty="0"/>
              <a:t>If you disagree, </a:t>
            </a:r>
            <a:r>
              <a:rPr lang="en-US" b="1" dirty="0">
                <a:solidFill>
                  <a:schemeClr val="accent3"/>
                </a:solidFill>
              </a:rPr>
              <a:t>GREAT!</a:t>
            </a:r>
            <a:r>
              <a:rPr lang="en-US" dirty="0"/>
              <a:t>  But, again, a verse or principle with the disagreement, not allowed – </a:t>
            </a:r>
            <a:r>
              <a:rPr lang="en-US" b="1" u="sng" dirty="0">
                <a:solidFill>
                  <a:srgbClr val="FF0000"/>
                </a:solidFill>
              </a:rPr>
              <a:t>“I don’t see it that way.”  </a:t>
            </a:r>
            <a:r>
              <a:rPr lang="en-US" dirty="0"/>
              <a:t>Why not,? </a:t>
            </a:r>
            <a:r>
              <a:rPr lang="en-US" b="1" dirty="0">
                <a:solidFill>
                  <a:srgbClr val="7030A0"/>
                </a:solidFill>
              </a:rPr>
              <a:t>Because we must have based our conclusion or judgment on a passage or principle!</a:t>
            </a:r>
          </a:p>
          <a:p>
            <a:r>
              <a:rPr lang="en-US" dirty="0"/>
              <a:t>We will revisit or be reminded of these as we progress.  </a:t>
            </a:r>
            <a:r>
              <a:rPr lang="en-US" dirty="0">
                <a:sym typeface="Wingdings" panose="05000000000000000000" pitchFamily="2" charset="2"/>
              </a:rPr>
              <a:t></a:t>
            </a:r>
            <a:endParaRPr lang="en-US" dirty="0"/>
          </a:p>
        </p:txBody>
      </p:sp>
      <p:sp>
        <p:nvSpPr>
          <p:cNvPr id="4" name="Date Placeholder 3">
            <a:extLst>
              <a:ext uri="{FF2B5EF4-FFF2-40B4-BE49-F238E27FC236}">
                <a16:creationId xmlns:a16="http://schemas.microsoft.com/office/drawing/2014/main" id="{58D5B3B0-32AF-4F05-9835-8C3B3F2FD99F}"/>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3AE1FAD1-8D98-4EC1-9220-4E777C098F83}"/>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37E46CFF-ACF0-47A9-8DB0-E09511FCCD58}"/>
              </a:ext>
            </a:extLst>
          </p:cNvPr>
          <p:cNvSpPr>
            <a:spLocks noGrp="1"/>
          </p:cNvSpPr>
          <p:nvPr>
            <p:ph type="sldNum" sz="quarter" idx="12"/>
          </p:nvPr>
        </p:nvSpPr>
        <p:spPr/>
        <p:txBody>
          <a:bodyPr/>
          <a:lstStyle/>
          <a:p>
            <a:fld id="{F1FDF2F7-5BB0-4658-AE2F-D36D0C44FDA8}" type="slidenum">
              <a:rPr lang="en-US" smtClean="0"/>
              <a:t>2</a:t>
            </a:fld>
            <a:endParaRPr lang="en-US"/>
          </a:p>
        </p:txBody>
      </p:sp>
    </p:spTree>
    <p:extLst>
      <p:ext uri="{BB962C8B-B14F-4D97-AF65-F5344CB8AC3E}">
        <p14:creationId xmlns:p14="http://schemas.microsoft.com/office/powerpoint/2010/main" val="3725206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D0AA-7FEE-44AF-95E2-47C23571E804}"/>
              </a:ext>
            </a:extLst>
          </p:cNvPr>
          <p:cNvSpPr>
            <a:spLocks noGrp="1"/>
          </p:cNvSpPr>
          <p:nvPr>
            <p:ph type="title"/>
          </p:nvPr>
        </p:nvSpPr>
        <p:spPr>
          <a:xfrm>
            <a:off x="990600" y="0"/>
            <a:ext cx="2450592" cy="792162"/>
          </a:xfrm>
        </p:spPr>
        <p:txBody>
          <a:bodyPr/>
          <a:lstStyle/>
          <a:p>
            <a:r>
              <a:rPr lang="en-US" dirty="0"/>
              <a:t>Review</a:t>
            </a:r>
          </a:p>
        </p:txBody>
      </p:sp>
      <p:sp>
        <p:nvSpPr>
          <p:cNvPr id="3" name="Content Placeholder 2">
            <a:extLst>
              <a:ext uri="{FF2B5EF4-FFF2-40B4-BE49-F238E27FC236}">
                <a16:creationId xmlns:a16="http://schemas.microsoft.com/office/drawing/2014/main" id="{FFCCBEF3-2846-43DD-8379-E9E206F71C6B}"/>
              </a:ext>
            </a:extLst>
          </p:cNvPr>
          <p:cNvSpPr>
            <a:spLocks noGrp="1"/>
          </p:cNvSpPr>
          <p:nvPr>
            <p:ph idx="1"/>
          </p:nvPr>
        </p:nvSpPr>
        <p:spPr>
          <a:xfrm>
            <a:off x="990600" y="685800"/>
            <a:ext cx="7943088" cy="5791200"/>
          </a:xfrm>
        </p:spPr>
        <p:txBody>
          <a:bodyPr>
            <a:normAutofit/>
          </a:bodyPr>
          <a:lstStyle/>
          <a:p>
            <a:r>
              <a:rPr lang="en-US" sz="2800" dirty="0"/>
              <a:t>Learning how to better study the bible will help us to:</a:t>
            </a:r>
          </a:p>
          <a:p>
            <a:pPr lvl="1"/>
            <a:r>
              <a:rPr lang="en-US" sz="2400" dirty="0"/>
              <a:t>Realize what we need to do to be saved and be pleasing to God</a:t>
            </a:r>
          </a:p>
          <a:p>
            <a:pPr lvl="1"/>
            <a:r>
              <a:rPr lang="en-US" sz="2400" dirty="0"/>
              <a:t>Speak as the Oracles of God – 1 Peter 4:11</a:t>
            </a:r>
          </a:p>
          <a:p>
            <a:pPr lvl="1"/>
            <a:r>
              <a:rPr lang="en-US" sz="2400" dirty="0"/>
              <a:t>Work out our salvation in fear and trembling – Philippians 2:12</a:t>
            </a:r>
          </a:p>
          <a:p>
            <a:pPr lvl="1"/>
            <a:r>
              <a:rPr lang="en-US" sz="2400" dirty="0"/>
              <a:t>Help us grow in grace and knowledge – 2 Peter 3:18</a:t>
            </a:r>
            <a:endParaRPr lang="en-US" dirty="0"/>
          </a:p>
          <a:p>
            <a:r>
              <a:rPr lang="en-US" sz="2800" dirty="0"/>
              <a:t>Today we will look at more principles that we can apply to our study when we study the bible.  </a:t>
            </a:r>
          </a:p>
          <a:p>
            <a:r>
              <a:rPr lang="en-US" sz="2800" dirty="0"/>
              <a:t>Last week we looked at the first two principles of: keep it all in context, and put all the verses together.</a:t>
            </a:r>
          </a:p>
          <a:p>
            <a:endParaRPr lang="en-US" sz="2800" dirty="0"/>
          </a:p>
        </p:txBody>
      </p:sp>
      <p:sp>
        <p:nvSpPr>
          <p:cNvPr id="4" name="Date Placeholder 3">
            <a:extLst>
              <a:ext uri="{FF2B5EF4-FFF2-40B4-BE49-F238E27FC236}">
                <a16:creationId xmlns:a16="http://schemas.microsoft.com/office/drawing/2014/main" id="{31101076-8616-4208-9937-358C669AC4FB}"/>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00AB49C6-0165-45A1-A039-CEC74FE17F82}"/>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7E958242-C301-4E51-9453-EBB0BED40728}"/>
              </a:ext>
            </a:extLst>
          </p:cNvPr>
          <p:cNvSpPr>
            <a:spLocks noGrp="1"/>
          </p:cNvSpPr>
          <p:nvPr>
            <p:ph type="sldNum" sz="quarter" idx="12"/>
          </p:nvPr>
        </p:nvSpPr>
        <p:spPr/>
        <p:txBody>
          <a:bodyPr/>
          <a:lstStyle/>
          <a:p>
            <a:fld id="{F1FDF2F7-5BB0-4658-AE2F-D36D0C44FDA8}" type="slidenum">
              <a:rPr lang="en-US" smtClean="0"/>
              <a:t>3</a:t>
            </a:fld>
            <a:endParaRPr lang="en-US"/>
          </a:p>
        </p:txBody>
      </p:sp>
    </p:spTree>
    <p:extLst>
      <p:ext uri="{BB962C8B-B14F-4D97-AF65-F5344CB8AC3E}">
        <p14:creationId xmlns:p14="http://schemas.microsoft.com/office/powerpoint/2010/main" val="337110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489BA-BA23-45A4-BE0F-8022B59FA54A}"/>
              </a:ext>
            </a:extLst>
          </p:cNvPr>
          <p:cNvSpPr>
            <a:spLocks noGrp="1"/>
          </p:cNvSpPr>
          <p:nvPr>
            <p:ph type="title"/>
          </p:nvPr>
        </p:nvSpPr>
        <p:spPr>
          <a:xfrm>
            <a:off x="990600" y="0"/>
            <a:ext cx="2374392" cy="792162"/>
          </a:xfrm>
        </p:spPr>
        <p:txBody>
          <a:bodyPr/>
          <a:lstStyle/>
          <a:p>
            <a:r>
              <a:rPr lang="en-US" dirty="0"/>
              <a:t>Review</a:t>
            </a:r>
          </a:p>
        </p:txBody>
      </p:sp>
      <p:sp>
        <p:nvSpPr>
          <p:cNvPr id="3" name="Content Placeholder 2">
            <a:extLst>
              <a:ext uri="{FF2B5EF4-FFF2-40B4-BE49-F238E27FC236}">
                <a16:creationId xmlns:a16="http://schemas.microsoft.com/office/drawing/2014/main" id="{3EFE0816-AB83-4C62-A722-333B7C20F9C5}"/>
              </a:ext>
            </a:extLst>
          </p:cNvPr>
          <p:cNvSpPr>
            <a:spLocks noGrp="1"/>
          </p:cNvSpPr>
          <p:nvPr>
            <p:ph idx="1"/>
          </p:nvPr>
        </p:nvSpPr>
        <p:spPr>
          <a:xfrm>
            <a:off x="990600" y="792162"/>
            <a:ext cx="7943088" cy="5684838"/>
          </a:xfrm>
        </p:spPr>
        <p:txBody>
          <a:bodyPr>
            <a:normAutofit/>
          </a:bodyPr>
          <a:lstStyle/>
          <a:p>
            <a:r>
              <a:rPr lang="en-US" sz="2800" dirty="0"/>
              <a:t>Anyone realizes that it is of the utmost importance to keep all in context, even false teachers:</a:t>
            </a:r>
          </a:p>
          <a:p>
            <a:pPr marL="82296" indent="0">
              <a:buNone/>
            </a:pPr>
            <a:r>
              <a:rPr lang="en-US" sz="2300" dirty="0"/>
              <a:t>“In order to sustain erroneous doctrines or unchristian practices, some will seize upon passages of Scriptures separated from the context, perhaps quoting half of a single verse as proving their point, when the remaining portion would show the meaning to be quite the opposite.  With the cunning of the serpent they entrench themselves behind disconnected utterances construed to suit their carnal desires. Thus do many willfully pervert the word of God.  Others, who have an active imagination, seize upon the figures and symbols of Holy Writ, interpret them to suit their fancy, with little regard to the testimony of Scripture as its own interpreter, and then they present their vagaries as the teachings of the Bible.”</a:t>
            </a:r>
          </a:p>
          <a:p>
            <a:pPr marL="82296" indent="0">
              <a:buNone/>
            </a:pPr>
            <a:r>
              <a:rPr lang="en-US" sz="2300" dirty="0"/>
              <a:t>                                                                    - Ellen G. White</a:t>
            </a:r>
          </a:p>
        </p:txBody>
      </p:sp>
      <p:sp>
        <p:nvSpPr>
          <p:cNvPr id="4" name="Date Placeholder 3">
            <a:extLst>
              <a:ext uri="{FF2B5EF4-FFF2-40B4-BE49-F238E27FC236}">
                <a16:creationId xmlns:a16="http://schemas.microsoft.com/office/drawing/2014/main" id="{1F7A9B6E-DF0F-45C0-8EEA-7E112CB144BA}"/>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2D13A7CA-46A8-41BD-97C7-448B4129EB24}"/>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10A0968F-96D4-49A4-93B4-364EBD08D316}"/>
              </a:ext>
            </a:extLst>
          </p:cNvPr>
          <p:cNvSpPr>
            <a:spLocks noGrp="1"/>
          </p:cNvSpPr>
          <p:nvPr>
            <p:ph type="sldNum" sz="quarter" idx="12"/>
          </p:nvPr>
        </p:nvSpPr>
        <p:spPr/>
        <p:txBody>
          <a:bodyPr/>
          <a:lstStyle/>
          <a:p>
            <a:fld id="{F1FDF2F7-5BB0-4658-AE2F-D36D0C44FDA8}" type="slidenum">
              <a:rPr lang="en-US" smtClean="0"/>
              <a:t>4</a:t>
            </a:fld>
            <a:endParaRPr lang="en-US"/>
          </a:p>
        </p:txBody>
      </p:sp>
    </p:spTree>
    <p:extLst>
      <p:ext uri="{BB962C8B-B14F-4D97-AF65-F5344CB8AC3E}">
        <p14:creationId xmlns:p14="http://schemas.microsoft.com/office/powerpoint/2010/main" val="183698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FB58C-4C9A-4DBC-AD6D-09F9AB8B88E7}"/>
              </a:ext>
            </a:extLst>
          </p:cNvPr>
          <p:cNvSpPr>
            <a:spLocks noGrp="1"/>
          </p:cNvSpPr>
          <p:nvPr>
            <p:ph type="title"/>
          </p:nvPr>
        </p:nvSpPr>
        <p:spPr>
          <a:xfrm>
            <a:off x="990600" y="0"/>
            <a:ext cx="2831592" cy="868362"/>
          </a:xfrm>
        </p:spPr>
        <p:txBody>
          <a:bodyPr/>
          <a:lstStyle/>
          <a:p>
            <a:r>
              <a:rPr lang="en-US" dirty="0"/>
              <a:t>Principles</a:t>
            </a:r>
          </a:p>
        </p:txBody>
      </p:sp>
      <p:sp>
        <p:nvSpPr>
          <p:cNvPr id="3" name="Content Placeholder 2">
            <a:extLst>
              <a:ext uri="{FF2B5EF4-FFF2-40B4-BE49-F238E27FC236}">
                <a16:creationId xmlns:a16="http://schemas.microsoft.com/office/drawing/2014/main" id="{62174413-9342-4C46-BF56-8D82F5A9F880}"/>
              </a:ext>
            </a:extLst>
          </p:cNvPr>
          <p:cNvSpPr>
            <a:spLocks noGrp="1"/>
          </p:cNvSpPr>
          <p:nvPr>
            <p:ph idx="1"/>
          </p:nvPr>
        </p:nvSpPr>
        <p:spPr>
          <a:xfrm>
            <a:off x="990600" y="868362"/>
            <a:ext cx="7943088" cy="5380038"/>
          </a:xfrm>
        </p:spPr>
        <p:txBody>
          <a:bodyPr>
            <a:normAutofit/>
          </a:bodyPr>
          <a:lstStyle/>
          <a:p>
            <a:r>
              <a:rPr lang="en-US" b="1" u="sng" dirty="0">
                <a:solidFill>
                  <a:srgbClr val="7030A0"/>
                </a:solidFill>
              </a:rPr>
              <a:t>Principle 3 </a:t>
            </a:r>
            <a:r>
              <a:rPr lang="en-US" dirty="0"/>
              <a:t>– </a:t>
            </a:r>
            <a:r>
              <a:rPr lang="en-US" b="1" dirty="0">
                <a:solidFill>
                  <a:schemeClr val="accent3"/>
                </a:solidFill>
              </a:rPr>
              <a:t>Words are important and we </a:t>
            </a:r>
            <a:r>
              <a:rPr lang="en-US" b="1" i="1" u="sng" dirty="0">
                <a:solidFill>
                  <a:srgbClr val="FF0000"/>
                </a:solidFill>
              </a:rPr>
              <a:t>MUST</a:t>
            </a:r>
            <a:r>
              <a:rPr lang="en-US" dirty="0"/>
              <a:t> </a:t>
            </a:r>
            <a:r>
              <a:rPr lang="en-US" b="1" dirty="0">
                <a:solidFill>
                  <a:schemeClr val="accent3"/>
                </a:solidFill>
              </a:rPr>
              <a:t>become students of words.</a:t>
            </a:r>
          </a:p>
          <a:p>
            <a:r>
              <a:rPr lang="en-US" sz="2800" dirty="0"/>
              <a:t>Beginning in </a:t>
            </a:r>
            <a:r>
              <a:rPr lang="en-US" sz="2800" b="1" u="sng" dirty="0"/>
              <a:t>John 8:12</a:t>
            </a:r>
            <a:r>
              <a:rPr lang="en-US" sz="2800" dirty="0"/>
              <a:t>, Jesus makes an </a:t>
            </a:r>
            <a:r>
              <a:rPr lang="en-US" sz="2800" b="1" dirty="0">
                <a:solidFill>
                  <a:srgbClr val="C00000"/>
                </a:solidFill>
              </a:rPr>
              <a:t>ENTIRE</a:t>
            </a:r>
            <a:r>
              <a:rPr lang="en-US" sz="2800" dirty="0"/>
              <a:t> argument based on </a:t>
            </a:r>
            <a:r>
              <a:rPr lang="en-US" sz="2800" b="1" dirty="0">
                <a:solidFill>
                  <a:srgbClr val="C00000"/>
                </a:solidFill>
              </a:rPr>
              <a:t>ONE WORD </a:t>
            </a:r>
            <a:r>
              <a:rPr lang="en-US" sz="2800" dirty="0"/>
              <a:t>– </a:t>
            </a:r>
            <a:r>
              <a:rPr lang="en-US" sz="2800" b="1" dirty="0">
                <a:solidFill>
                  <a:srgbClr val="7030A0"/>
                </a:solidFill>
              </a:rPr>
              <a:t>“AM”</a:t>
            </a:r>
          </a:p>
          <a:p>
            <a:r>
              <a:rPr lang="en-US" sz="2800" dirty="0"/>
              <a:t>In verses, 12, 16, 18, 23, 24, 28, and 58 He uses that one word to describe </a:t>
            </a:r>
            <a:r>
              <a:rPr lang="en-US" sz="2800" b="1" dirty="0"/>
              <a:t>HIMSELF</a:t>
            </a:r>
          </a:p>
          <a:p>
            <a:pPr marL="82296" indent="0">
              <a:buNone/>
            </a:pPr>
            <a:endParaRPr lang="en-US" sz="2800" dirty="0"/>
          </a:p>
          <a:p>
            <a:r>
              <a:rPr lang="en-US" sz="2800" dirty="0"/>
              <a:t>The Jews then took up stones to stone him in verse 59</a:t>
            </a:r>
          </a:p>
        </p:txBody>
      </p:sp>
      <p:sp>
        <p:nvSpPr>
          <p:cNvPr id="4" name="Date Placeholder 3">
            <a:extLst>
              <a:ext uri="{FF2B5EF4-FFF2-40B4-BE49-F238E27FC236}">
                <a16:creationId xmlns:a16="http://schemas.microsoft.com/office/drawing/2014/main" id="{354A6E27-9FE1-4652-A769-0356E350AB43}"/>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D51A847E-B2F2-43F3-A91C-D0BD7E8BCF70}"/>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61DC2A29-D1D0-4712-87A7-0D2AFC6F975C}"/>
              </a:ext>
            </a:extLst>
          </p:cNvPr>
          <p:cNvSpPr>
            <a:spLocks noGrp="1"/>
          </p:cNvSpPr>
          <p:nvPr>
            <p:ph type="sldNum" sz="quarter" idx="12"/>
          </p:nvPr>
        </p:nvSpPr>
        <p:spPr/>
        <p:txBody>
          <a:bodyPr/>
          <a:lstStyle/>
          <a:p>
            <a:fld id="{F1FDF2F7-5BB0-4658-AE2F-D36D0C44FDA8}" type="slidenum">
              <a:rPr lang="en-US" smtClean="0"/>
              <a:t>5</a:t>
            </a:fld>
            <a:endParaRPr lang="en-US"/>
          </a:p>
        </p:txBody>
      </p:sp>
      <p:sp>
        <p:nvSpPr>
          <p:cNvPr id="7" name="TextBox 6">
            <a:extLst>
              <a:ext uri="{FF2B5EF4-FFF2-40B4-BE49-F238E27FC236}">
                <a16:creationId xmlns:a16="http://schemas.microsoft.com/office/drawing/2014/main" id="{2A7C7E4D-5C02-4E1F-9C77-85E5543E2D1A}"/>
              </a:ext>
            </a:extLst>
          </p:cNvPr>
          <p:cNvSpPr txBox="1"/>
          <p:nvPr/>
        </p:nvSpPr>
        <p:spPr>
          <a:xfrm>
            <a:off x="1243626" y="3810000"/>
            <a:ext cx="7437036" cy="461665"/>
          </a:xfrm>
          <a:prstGeom prst="rect">
            <a:avLst/>
          </a:prstGeom>
          <a:solidFill>
            <a:schemeClr val="accent1"/>
          </a:solidFill>
        </p:spPr>
        <p:txBody>
          <a:bodyPr wrap="none" rtlCol="0">
            <a:spAutoFit/>
          </a:bodyPr>
          <a:lstStyle/>
          <a:p>
            <a:r>
              <a:rPr lang="en-US" sz="2400" dirty="0">
                <a:solidFill>
                  <a:schemeClr val="bg1"/>
                </a:solidFill>
              </a:rPr>
              <a:t>“. . . Very, verily, I say unto you, before Abraham was, I </a:t>
            </a:r>
            <a:r>
              <a:rPr lang="en-US" sz="2400" b="1" u="sng" dirty="0">
                <a:solidFill>
                  <a:schemeClr val="bg1"/>
                </a:solidFill>
              </a:rPr>
              <a:t>AM</a:t>
            </a:r>
            <a:r>
              <a:rPr lang="en-US" sz="2400" dirty="0">
                <a:solidFill>
                  <a:schemeClr val="bg1"/>
                </a:solidFill>
              </a:rPr>
              <a:t>.”</a:t>
            </a:r>
          </a:p>
        </p:txBody>
      </p:sp>
      <p:sp>
        <p:nvSpPr>
          <p:cNvPr id="8" name="TextBox 7">
            <a:extLst>
              <a:ext uri="{FF2B5EF4-FFF2-40B4-BE49-F238E27FC236}">
                <a16:creationId xmlns:a16="http://schemas.microsoft.com/office/drawing/2014/main" id="{FBD9C7B2-C69E-45BE-99AD-EA730B5423F7}"/>
              </a:ext>
            </a:extLst>
          </p:cNvPr>
          <p:cNvSpPr txBox="1"/>
          <p:nvPr/>
        </p:nvSpPr>
        <p:spPr>
          <a:xfrm>
            <a:off x="1969594" y="5334000"/>
            <a:ext cx="5985100" cy="461665"/>
          </a:xfrm>
          <a:prstGeom prst="rect">
            <a:avLst/>
          </a:prstGeom>
          <a:solidFill>
            <a:schemeClr val="accent1"/>
          </a:solidFill>
        </p:spPr>
        <p:txBody>
          <a:bodyPr wrap="none" rtlCol="0">
            <a:spAutoFit/>
          </a:bodyPr>
          <a:lstStyle/>
          <a:p>
            <a:r>
              <a:rPr lang="en-US" sz="2400" dirty="0">
                <a:solidFill>
                  <a:schemeClr val="bg1"/>
                </a:solidFill>
              </a:rPr>
              <a:t>“Then they took up stones to case at him, . . ..”</a:t>
            </a:r>
          </a:p>
        </p:txBody>
      </p:sp>
    </p:spTree>
    <p:extLst>
      <p:ext uri="{BB962C8B-B14F-4D97-AF65-F5344CB8AC3E}">
        <p14:creationId xmlns:p14="http://schemas.microsoft.com/office/powerpoint/2010/main" val="245781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3"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250" fill="hold"/>
                                        <p:tgtEl>
                                          <p:spTgt spid="7"/>
                                        </p:tgtEl>
                                        <p:attrNameLst>
                                          <p:attrName>ppt_x</p:attrName>
                                        </p:attrNameLst>
                                      </p:cBhvr>
                                      <p:tavLst>
                                        <p:tav tm="0">
                                          <p:val>
                                            <p:strVal val="1+#ppt_w/2"/>
                                          </p:val>
                                        </p:tav>
                                        <p:tav tm="100000">
                                          <p:val>
                                            <p:strVal val="#ppt_x"/>
                                          </p:val>
                                        </p:tav>
                                      </p:tavLst>
                                    </p:anim>
                                    <p:anim calcmode="lin" valueType="num">
                                      <p:cBhvr additive="base">
                                        <p:cTn id="23" dur="125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7C94C-052F-42C0-B47B-940CB98014FD}"/>
              </a:ext>
            </a:extLst>
          </p:cNvPr>
          <p:cNvSpPr>
            <a:spLocks noGrp="1"/>
          </p:cNvSpPr>
          <p:nvPr>
            <p:ph type="title"/>
          </p:nvPr>
        </p:nvSpPr>
        <p:spPr>
          <a:xfrm>
            <a:off x="990600" y="-15240"/>
            <a:ext cx="2679192" cy="792162"/>
          </a:xfrm>
        </p:spPr>
        <p:txBody>
          <a:bodyPr/>
          <a:lstStyle/>
          <a:p>
            <a:r>
              <a:rPr lang="en-US" dirty="0"/>
              <a:t>Principles</a:t>
            </a:r>
          </a:p>
        </p:txBody>
      </p:sp>
      <p:sp>
        <p:nvSpPr>
          <p:cNvPr id="3" name="Content Placeholder 2">
            <a:extLst>
              <a:ext uri="{FF2B5EF4-FFF2-40B4-BE49-F238E27FC236}">
                <a16:creationId xmlns:a16="http://schemas.microsoft.com/office/drawing/2014/main" id="{4D7FBFBB-DD4A-4F93-88FF-96A18AB92D9C}"/>
              </a:ext>
            </a:extLst>
          </p:cNvPr>
          <p:cNvSpPr>
            <a:spLocks noGrp="1"/>
          </p:cNvSpPr>
          <p:nvPr>
            <p:ph idx="1"/>
          </p:nvPr>
        </p:nvSpPr>
        <p:spPr>
          <a:xfrm>
            <a:off x="1219200" y="776922"/>
            <a:ext cx="7714488" cy="5471478"/>
          </a:xfrm>
        </p:spPr>
        <p:txBody>
          <a:bodyPr>
            <a:normAutofit/>
          </a:bodyPr>
          <a:lstStyle/>
          <a:p>
            <a:r>
              <a:rPr lang="en-US" sz="2800" dirty="0"/>
              <a:t>Jesus used </a:t>
            </a:r>
            <a:r>
              <a:rPr lang="en-US" sz="2800" b="1" dirty="0"/>
              <a:t>ONE</a:t>
            </a:r>
            <a:r>
              <a:rPr lang="en-US" sz="2800" dirty="0"/>
              <a:t> word to make a point, and the Jews understood the significance of that </a:t>
            </a:r>
            <a:r>
              <a:rPr lang="en-US" sz="2800" b="1" dirty="0"/>
              <a:t>ONE</a:t>
            </a:r>
            <a:r>
              <a:rPr lang="en-US" sz="2800" dirty="0"/>
              <a:t> word.</a:t>
            </a:r>
          </a:p>
          <a:p>
            <a:r>
              <a:rPr lang="en-US" sz="2800" dirty="0"/>
              <a:t>Every single word in the Word of God is important and we as students of that word need to do all we can to understand the significance of each word and how it adds or detracts from anything said in the Word of God.</a:t>
            </a:r>
          </a:p>
          <a:p>
            <a:r>
              <a:rPr lang="en-US" sz="2800" dirty="0"/>
              <a:t>George </a:t>
            </a:r>
            <a:r>
              <a:rPr lang="en-US" sz="2800" dirty="0" err="1"/>
              <a:t>LeMasters</a:t>
            </a:r>
            <a:r>
              <a:rPr lang="en-US" sz="2800" dirty="0"/>
              <a:t> was correct, </a:t>
            </a:r>
            <a:r>
              <a:rPr lang="en-US" sz="2800" b="1" i="1" dirty="0">
                <a:solidFill>
                  <a:srgbClr val="C00000"/>
                </a:solidFill>
              </a:rPr>
              <a:t>“We must become a student of words as we become a student of the Word.”</a:t>
            </a:r>
          </a:p>
        </p:txBody>
      </p:sp>
      <p:sp>
        <p:nvSpPr>
          <p:cNvPr id="4" name="Date Placeholder 3">
            <a:extLst>
              <a:ext uri="{FF2B5EF4-FFF2-40B4-BE49-F238E27FC236}">
                <a16:creationId xmlns:a16="http://schemas.microsoft.com/office/drawing/2014/main" id="{8BAD2E15-6A15-4929-8665-1D81AC7322EA}"/>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4F54ADBE-1BF2-4A09-A969-25E81ACFA158}"/>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B2F2AF1D-FE98-4502-A4EF-32CB69C3F71D}"/>
              </a:ext>
            </a:extLst>
          </p:cNvPr>
          <p:cNvSpPr>
            <a:spLocks noGrp="1"/>
          </p:cNvSpPr>
          <p:nvPr>
            <p:ph type="sldNum" sz="quarter" idx="12"/>
          </p:nvPr>
        </p:nvSpPr>
        <p:spPr/>
        <p:txBody>
          <a:bodyPr/>
          <a:lstStyle/>
          <a:p>
            <a:fld id="{F1FDF2F7-5BB0-4658-AE2F-D36D0C44FDA8}" type="slidenum">
              <a:rPr lang="en-US" smtClean="0"/>
              <a:t>6</a:t>
            </a:fld>
            <a:endParaRPr lang="en-US"/>
          </a:p>
        </p:txBody>
      </p:sp>
    </p:spTree>
    <p:extLst>
      <p:ext uri="{BB962C8B-B14F-4D97-AF65-F5344CB8AC3E}">
        <p14:creationId xmlns:p14="http://schemas.microsoft.com/office/powerpoint/2010/main" val="145175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AF93-A690-4389-A569-855AD6B68B4C}"/>
              </a:ext>
            </a:extLst>
          </p:cNvPr>
          <p:cNvSpPr>
            <a:spLocks noGrp="1"/>
          </p:cNvSpPr>
          <p:nvPr>
            <p:ph type="title"/>
          </p:nvPr>
        </p:nvSpPr>
        <p:spPr>
          <a:xfrm>
            <a:off x="990600" y="0"/>
            <a:ext cx="2526792" cy="868362"/>
          </a:xfrm>
        </p:spPr>
        <p:txBody>
          <a:bodyPr/>
          <a:lstStyle/>
          <a:p>
            <a:r>
              <a:rPr lang="en-US" dirty="0"/>
              <a:t>Example:</a:t>
            </a:r>
          </a:p>
        </p:txBody>
      </p:sp>
      <p:sp>
        <p:nvSpPr>
          <p:cNvPr id="3" name="Content Placeholder 2">
            <a:extLst>
              <a:ext uri="{FF2B5EF4-FFF2-40B4-BE49-F238E27FC236}">
                <a16:creationId xmlns:a16="http://schemas.microsoft.com/office/drawing/2014/main" id="{6E605BDA-BCE9-4100-A53D-85320FDBDED0}"/>
              </a:ext>
            </a:extLst>
          </p:cNvPr>
          <p:cNvSpPr>
            <a:spLocks noGrp="1"/>
          </p:cNvSpPr>
          <p:nvPr>
            <p:ph idx="1"/>
          </p:nvPr>
        </p:nvSpPr>
        <p:spPr>
          <a:xfrm>
            <a:off x="1143000" y="868362"/>
            <a:ext cx="7790688" cy="5380038"/>
          </a:xfrm>
        </p:spPr>
        <p:txBody>
          <a:bodyPr>
            <a:normAutofit/>
          </a:bodyPr>
          <a:lstStyle/>
          <a:p>
            <a:r>
              <a:rPr lang="en-US" sz="2800" dirty="0"/>
              <a:t>When studying the book of Romans, understanding </a:t>
            </a:r>
            <a:r>
              <a:rPr lang="en-US" sz="2800" b="1" dirty="0">
                <a:solidFill>
                  <a:srgbClr val="C00000"/>
                </a:solidFill>
              </a:rPr>
              <a:t>WORDS</a:t>
            </a:r>
            <a:r>
              <a:rPr lang="en-US" sz="2800" dirty="0"/>
              <a:t> is </a:t>
            </a:r>
            <a:r>
              <a:rPr lang="en-US" sz="2800" b="1" dirty="0">
                <a:solidFill>
                  <a:srgbClr val="FF0000"/>
                </a:solidFill>
              </a:rPr>
              <a:t>VERY</a:t>
            </a:r>
            <a:r>
              <a:rPr lang="en-US" sz="2800" dirty="0"/>
              <a:t> important!</a:t>
            </a:r>
          </a:p>
          <a:p>
            <a:r>
              <a:rPr lang="en-US" sz="2800" dirty="0"/>
              <a:t>Words like:</a:t>
            </a:r>
          </a:p>
          <a:p>
            <a:pPr lvl="1"/>
            <a:r>
              <a:rPr lang="en-US" sz="2400" b="1" dirty="0">
                <a:solidFill>
                  <a:srgbClr val="7030A0"/>
                </a:solidFill>
              </a:rPr>
              <a:t>Faith</a:t>
            </a:r>
          </a:p>
          <a:p>
            <a:pPr lvl="1"/>
            <a:r>
              <a:rPr lang="en-US" sz="2400" b="1" dirty="0">
                <a:solidFill>
                  <a:srgbClr val="7030A0"/>
                </a:solidFill>
              </a:rPr>
              <a:t>Works</a:t>
            </a:r>
            <a:endParaRPr lang="en-US" sz="2800" b="1" dirty="0">
              <a:solidFill>
                <a:srgbClr val="7030A0"/>
              </a:solidFill>
            </a:endParaRPr>
          </a:p>
          <a:p>
            <a:r>
              <a:rPr lang="en-US" sz="2800" dirty="0"/>
              <a:t>And many others words from the book.</a:t>
            </a:r>
          </a:p>
          <a:p>
            <a:r>
              <a:rPr lang="en-US" sz="2800" dirty="0"/>
              <a:t>If we don’t understand the meaning of these two words specifically, we will </a:t>
            </a:r>
            <a:r>
              <a:rPr lang="en-US" sz="2800" b="1" u="sng" dirty="0"/>
              <a:t>NOT</a:t>
            </a:r>
            <a:r>
              <a:rPr lang="en-US" sz="2800" dirty="0"/>
              <a:t> understand what Paul is talking about and our conclusions will be </a:t>
            </a:r>
            <a:r>
              <a:rPr lang="en-US" sz="2800" b="1" dirty="0">
                <a:solidFill>
                  <a:srgbClr val="FF0000"/>
                </a:solidFill>
              </a:rPr>
              <a:t>FALSE</a:t>
            </a:r>
            <a:r>
              <a:rPr lang="en-US" sz="2800" dirty="0"/>
              <a:t> and cause us to not understand the true meaning of the book.</a:t>
            </a:r>
          </a:p>
        </p:txBody>
      </p:sp>
      <p:sp>
        <p:nvSpPr>
          <p:cNvPr id="4" name="Date Placeholder 3">
            <a:extLst>
              <a:ext uri="{FF2B5EF4-FFF2-40B4-BE49-F238E27FC236}">
                <a16:creationId xmlns:a16="http://schemas.microsoft.com/office/drawing/2014/main" id="{8DB844EE-BB22-4C84-9572-288806C8AE37}"/>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EE5F753A-6143-448A-B052-91053975C0BF}"/>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604A5093-B015-4622-87C2-62AA5F2A213D}"/>
              </a:ext>
            </a:extLst>
          </p:cNvPr>
          <p:cNvSpPr>
            <a:spLocks noGrp="1"/>
          </p:cNvSpPr>
          <p:nvPr>
            <p:ph type="sldNum" sz="quarter" idx="12"/>
          </p:nvPr>
        </p:nvSpPr>
        <p:spPr/>
        <p:txBody>
          <a:bodyPr/>
          <a:lstStyle/>
          <a:p>
            <a:fld id="{F1FDF2F7-5BB0-4658-AE2F-D36D0C44FDA8}" type="slidenum">
              <a:rPr lang="en-US" smtClean="0"/>
              <a:t>7</a:t>
            </a:fld>
            <a:endParaRPr lang="en-US"/>
          </a:p>
        </p:txBody>
      </p:sp>
    </p:spTree>
    <p:extLst>
      <p:ext uri="{BB962C8B-B14F-4D97-AF65-F5344CB8AC3E}">
        <p14:creationId xmlns:p14="http://schemas.microsoft.com/office/powerpoint/2010/main" val="374746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1416F-01AB-4C8F-8888-5D2246DD3081}"/>
              </a:ext>
            </a:extLst>
          </p:cNvPr>
          <p:cNvSpPr>
            <a:spLocks noGrp="1"/>
          </p:cNvSpPr>
          <p:nvPr>
            <p:ph type="title"/>
          </p:nvPr>
        </p:nvSpPr>
        <p:spPr>
          <a:xfrm>
            <a:off x="990600" y="0"/>
            <a:ext cx="2907792" cy="792162"/>
          </a:xfrm>
        </p:spPr>
        <p:txBody>
          <a:bodyPr/>
          <a:lstStyle/>
          <a:p>
            <a:r>
              <a:rPr lang="en-US" dirty="0"/>
              <a:t>Principles</a:t>
            </a:r>
          </a:p>
        </p:txBody>
      </p:sp>
      <p:sp>
        <p:nvSpPr>
          <p:cNvPr id="3" name="Content Placeholder 2">
            <a:extLst>
              <a:ext uri="{FF2B5EF4-FFF2-40B4-BE49-F238E27FC236}">
                <a16:creationId xmlns:a16="http://schemas.microsoft.com/office/drawing/2014/main" id="{1F2FE44B-85C5-400E-B3BE-39D232FC9DC2}"/>
              </a:ext>
            </a:extLst>
          </p:cNvPr>
          <p:cNvSpPr>
            <a:spLocks noGrp="1"/>
          </p:cNvSpPr>
          <p:nvPr>
            <p:ph idx="1"/>
          </p:nvPr>
        </p:nvSpPr>
        <p:spPr>
          <a:xfrm>
            <a:off x="1219200" y="685800"/>
            <a:ext cx="7714488" cy="5562600"/>
          </a:xfrm>
        </p:spPr>
        <p:txBody>
          <a:bodyPr>
            <a:normAutofit/>
          </a:bodyPr>
          <a:lstStyle/>
          <a:p>
            <a:r>
              <a:rPr lang="en-US" b="1" u="sng" dirty="0">
                <a:solidFill>
                  <a:srgbClr val="7030A0"/>
                </a:solidFill>
              </a:rPr>
              <a:t>Principle 4</a:t>
            </a:r>
            <a:r>
              <a:rPr lang="en-US" dirty="0"/>
              <a:t> – </a:t>
            </a:r>
            <a:r>
              <a:rPr lang="en-US" b="1" dirty="0">
                <a:solidFill>
                  <a:schemeClr val="accent3"/>
                </a:solidFill>
              </a:rPr>
              <a:t>Consistency of application of principles is of the utmost importance in our lives.</a:t>
            </a:r>
          </a:p>
          <a:p>
            <a:r>
              <a:rPr lang="en-US" sz="2800" dirty="0"/>
              <a:t>Sometimes, we come to conclusions about truths taught in the Word and apply differently in different situations and with different people.</a:t>
            </a:r>
          </a:p>
          <a:p>
            <a:r>
              <a:rPr lang="en-US" sz="2800" b="1" u="sng" dirty="0"/>
              <a:t>Example</a:t>
            </a:r>
            <a:r>
              <a:rPr lang="en-US" sz="2800" dirty="0"/>
              <a:t> – Fellowship when it comes to family as opposed to anyone else.</a:t>
            </a:r>
          </a:p>
          <a:p>
            <a:r>
              <a:rPr lang="en-US" sz="2800" dirty="0"/>
              <a:t>Notice what Jesus condemns the Pharisees over in </a:t>
            </a:r>
            <a:r>
              <a:rPr lang="en-US" sz="2800" b="1" u="sng" dirty="0"/>
              <a:t>Matthew 23:3</a:t>
            </a:r>
          </a:p>
        </p:txBody>
      </p:sp>
      <p:sp>
        <p:nvSpPr>
          <p:cNvPr id="4" name="Date Placeholder 3">
            <a:extLst>
              <a:ext uri="{FF2B5EF4-FFF2-40B4-BE49-F238E27FC236}">
                <a16:creationId xmlns:a16="http://schemas.microsoft.com/office/drawing/2014/main" id="{8BCB61C5-E77D-4508-B157-97507C32EBFE}"/>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8CCE6EAE-7E68-440A-B7EE-884C13B23BF7}"/>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7226E775-12E4-454B-82C3-9C1447156946}"/>
              </a:ext>
            </a:extLst>
          </p:cNvPr>
          <p:cNvSpPr>
            <a:spLocks noGrp="1"/>
          </p:cNvSpPr>
          <p:nvPr>
            <p:ph type="sldNum" sz="quarter" idx="12"/>
          </p:nvPr>
        </p:nvSpPr>
        <p:spPr/>
        <p:txBody>
          <a:bodyPr/>
          <a:lstStyle/>
          <a:p>
            <a:fld id="{F1FDF2F7-5BB0-4658-AE2F-D36D0C44FDA8}" type="slidenum">
              <a:rPr lang="en-US" smtClean="0"/>
              <a:t>8</a:t>
            </a:fld>
            <a:endParaRPr lang="en-US"/>
          </a:p>
        </p:txBody>
      </p:sp>
      <p:sp>
        <p:nvSpPr>
          <p:cNvPr id="7" name="TextBox 6">
            <a:extLst>
              <a:ext uri="{FF2B5EF4-FFF2-40B4-BE49-F238E27FC236}">
                <a16:creationId xmlns:a16="http://schemas.microsoft.com/office/drawing/2014/main" id="{FE8CB925-8D61-4A9D-9CC7-B72C85D46CEE}"/>
              </a:ext>
            </a:extLst>
          </p:cNvPr>
          <p:cNvSpPr txBox="1"/>
          <p:nvPr/>
        </p:nvSpPr>
        <p:spPr>
          <a:xfrm>
            <a:off x="1156685" y="5410200"/>
            <a:ext cx="7839518" cy="1200329"/>
          </a:xfrm>
          <a:prstGeom prst="rect">
            <a:avLst/>
          </a:prstGeom>
          <a:solidFill>
            <a:schemeClr val="accent1"/>
          </a:solidFill>
        </p:spPr>
        <p:txBody>
          <a:bodyPr wrap="none" rtlCol="0">
            <a:spAutoFit/>
          </a:bodyPr>
          <a:lstStyle/>
          <a:p>
            <a:pPr algn="ctr"/>
            <a:r>
              <a:rPr lang="en-US" sz="2400" dirty="0">
                <a:solidFill>
                  <a:schemeClr val="bg1"/>
                </a:solidFill>
              </a:rPr>
              <a:t>“All therefore whatsoever they bid you observe, that observe</a:t>
            </a:r>
          </a:p>
          <a:p>
            <a:pPr algn="ctr"/>
            <a:r>
              <a:rPr lang="en-US" sz="2400" dirty="0">
                <a:solidFill>
                  <a:schemeClr val="bg1"/>
                </a:solidFill>
              </a:rPr>
              <a:t>and do; but do not you after their works, for they say, and do</a:t>
            </a:r>
          </a:p>
          <a:p>
            <a:pPr algn="ctr"/>
            <a:r>
              <a:rPr lang="en-US" sz="2400" dirty="0">
                <a:solidFill>
                  <a:schemeClr val="bg1"/>
                </a:solidFill>
              </a:rPr>
              <a:t>not.”</a:t>
            </a:r>
          </a:p>
        </p:txBody>
      </p:sp>
    </p:spTree>
    <p:extLst>
      <p:ext uri="{BB962C8B-B14F-4D97-AF65-F5344CB8AC3E}">
        <p14:creationId xmlns:p14="http://schemas.microsoft.com/office/powerpoint/2010/main" val="289530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C5453-A712-4343-9DF8-6F50A4ECBF10}"/>
              </a:ext>
            </a:extLst>
          </p:cNvPr>
          <p:cNvSpPr>
            <a:spLocks noGrp="1"/>
          </p:cNvSpPr>
          <p:nvPr>
            <p:ph type="title"/>
          </p:nvPr>
        </p:nvSpPr>
        <p:spPr>
          <a:xfrm>
            <a:off x="990600" y="0"/>
            <a:ext cx="2679192" cy="792162"/>
          </a:xfrm>
        </p:spPr>
        <p:txBody>
          <a:bodyPr/>
          <a:lstStyle/>
          <a:p>
            <a:r>
              <a:rPr lang="en-US" dirty="0"/>
              <a:t>Principles</a:t>
            </a:r>
          </a:p>
        </p:txBody>
      </p:sp>
      <p:sp>
        <p:nvSpPr>
          <p:cNvPr id="3" name="Content Placeholder 2">
            <a:extLst>
              <a:ext uri="{FF2B5EF4-FFF2-40B4-BE49-F238E27FC236}">
                <a16:creationId xmlns:a16="http://schemas.microsoft.com/office/drawing/2014/main" id="{1E1C1C1D-80D5-48A2-8997-E9A2E28E150F}"/>
              </a:ext>
            </a:extLst>
          </p:cNvPr>
          <p:cNvSpPr>
            <a:spLocks noGrp="1"/>
          </p:cNvSpPr>
          <p:nvPr>
            <p:ph idx="1"/>
          </p:nvPr>
        </p:nvSpPr>
        <p:spPr>
          <a:xfrm>
            <a:off x="990600" y="792162"/>
            <a:ext cx="7943088" cy="5684838"/>
          </a:xfrm>
        </p:spPr>
        <p:txBody>
          <a:bodyPr>
            <a:normAutofit/>
          </a:bodyPr>
          <a:lstStyle/>
          <a:p>
            <a:r>
              <a:rPr lang="en-US" sz="2800" dirty="0"/>
              <a:t>Jesus condemns the Pharisees because they were </a:t>
            </a:r>
            <a:r>
              <a:rPr lang="en-US" sz="2800" b="1" dirty="0">
                <a:solidFill>
                  <a:srgbClr val="FF0000"/>
                </a:solidFill>
              </a:rPr>
              <a:t>INCONSISTENT</a:t>
            </a:r>
            <a:r>
              <a:rPr lang="en-US" sz="2800" dirty="0"/>
              <a:t> with the application of what they taught.</a:t>
            </a:r>
          </a:p>
          <a:p>
            <a:r>
              <a:rPr lang="en-US" sz="2800" dirty="0"/>
              <a:t>Notice </a:t>
            </a:r>
            <a:r>
              <a:rPr lang="en-US" sz="2800" b="1" u="sng" dirty="0"/>
              <a:t>James 5:12</a:t>
            </a:r>
          </a:p>
          <a:p>
            <a:endParaRPr lang="en-US" sz="2800" dirty="0"/>
          </a:p>
          <a:p>
            <a:endParaRPr lang="en-US" sz="2800" dirty="0"/>
          </a:p>
          <a:p>
            <a:r>
              <a:rPr lang="en-US" sz="2800" dirty="0"/>
              <a:t>James seems to emphasize the same idea Jesus did in that we need to be consistent with our words and actions in all ways.</a:t>
            </a:r>
          </a:p>
          <a:p>
            <a:r>
              <a:rPr lang="en-US" sz="2800" dirty="0"/>
              <a:t>Let’s go back to our example of keeping things in context and </a:t>
            </a:r>
            <a:r>
              <a:rPr lang="en-US" sz="2800" b="1" u="sng" dirty="0"/>
              <a:t>Matthew 18:20</a:t>
            </a:r>
            <a:r>
              <a:rPr lang="en-US" sz="2800" dirty="0"/>
              <a:t> and with consistency in mind make applications.</a:t>
            </a:r>
          </a:p>
        </p:txBody>
      </p:sp>
      <p:sp>
        <p:nvSpPr>
          <p:cNvPr id="4" name="Date Placeholder 3">
            <a:extLst>
              <a:ext uri="{FF2B5EF4-FFF2-40B4-BE49-F238E27FC236}">
                <a16:creationId xmlns:a16="http://schemas.microsoft.com/office/drawing/2014/main" id="{899FAC26-B82B-491B-8B16-C104C01C0D4F}"/>
              </a:ext>
            </a:extLst>
          </p:cNvPr>
          <p:cNvSpPr>
            <a:spLocks noGrp="1"/>
          </p:cNvSpPr>
          <p:nvPr>
            <p:ph type="dt" sz="half" idx="10"/>
          </p:nvPr>
        </p:nvSpPr>
        <p:spPr/>
        <p:txBody>
          <a:bodyPr/>
          <a:lstStyle/>
          <a:p>
            <a:fld id="{EA029D48-BAF3-4440-94C1-3E0B408F7F9B}" type="datetime1">
              <a:rPr lang="en-US" smtClean="0"/>
              <a:t>7/18/2021</a:t>
            </a:fld>
            <a:endParaRPr lang="en-US"/>
          </a:p>
        </p:txBody>
      </p:sp>
      <p:sp>
        <p:nvSpPr>
          <p:cNvPr id="5" name="Footer Placeholder 4">
            <a:extLst>
              <a:ext uri="{FF2B5EF4-FFF2-40B4-BE49-F238E27FC236}">
                <a16:creationId xmlns:a16="http://schemas.microsoft.com/office/drawing/2014/main" id="{920103B9-C986-494A-A60B-07E66B65DCB8}"/>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2B033541-6FE3-4519-88CB-B4506D744738}"/>
              </a:ext>
            </a:extLst>
          </p:cNvPr>
          <p:cNvSpPr>
            <a:spLocks noGrp="1"/>
          </p:cNvSpPr>
          <p:nvPr>
            <p:ph type="sldNum" sz="quarter" idx="12"/>
          </p:nvPr>
        </p:nvSpPr>
        <p:spPr/>
        <p:txBody>
          <a:bodyPr/>
          <a:lstStyle/>
          <a:p>
            <a:fld id="{F1FDF2F7-5BB0-4658-AE2F-D36D0C44FDA8}" type="slidenum">
              <a:rPr lang="en-US" smtClean="0"/>
              <a:t>9</a:t>
            </a:fld>
            <a:endParaRPr lang="en-US"/>
          </a:p>
        </p:txBody>
      </p:sp>
      <p:sp>
        <p:nvSpPr>
          <p:cNvPr id="7" name="TextBox 6">
            <a:extLst>
              <a:ext uri="{FF2B5EF4-FFF2-40B4-BE49-F238E27FC236}">
                <a16:creationId xmlns:a16="http://schemas.microsoft.com/office/drawing/2014/main" id="{2674E717-0C4C-42FE-9757-1353DDEE5620}"/>
              </a:ext>
            </a:extLst>
          </p:cNvPr>
          <p:cNvSpPr txBox="1"/>
          <p:nvPr/>
        </p:nvSpPr>
        <p:spPr>
          <a:xfrm>
            <a:off x="1433299" y="2819400"/>
            <a:ext cx="7286290" cy="830997"/>
          </a:xfrm>
          <a:prstGeom prst="rect">
            <a:avLst/>
          </a:prstGeom>
          <a:solidFill>
            <a:schemeClr val="accent1"/>
          </a:solidFill>
        </p:spPr>
        <p:txBody>
          <a:bodyPr wrap="none" rtlCol="0">
            <a:spAutoFit/>
          </a:bodyPr>
          <a:lstStyle/>
          <a:p>
            <a:pPr algn="ctr"/>
            <a:r>
              <a:rPr lang="en-US" sz="2400" dirty="0">
                <a:solidFill>
                  <a:schemeClr val="bg1"/>
                </a:solidFill>
              </a:rPr>
              <a:t>“. . . let your yes be yes and your no be no unless you fall</a:t>
            </a:r>
          </a:p>
          <a:p>
            <a:pPr algn="ctr"/>
            <a:r>
              <a:rPr lang="en-US" sz="2400" dirty="0">
                <a:solidFill>
                  <a:schemeClr val="bg1"/>
                </a:solidFill>
              </a:rPr>
              <a:t>Into condemnation.”</a:t>
            </a:r>
          </a:p>
        </p:txBody>
      </p:sp>
    </p:spTree>
    <p:extLst>
      <p:ext uri="{BB962C8B-B14F-4D97-AF65-F5344CB8AC3E}">
        <p14:creationId xmlns:p14="http://schemas.microsoft.com/office/powerpoint/2010/main" val="228512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5255</TotalTime>
  <Words>1520</Words>
  <Application>Microsoft Office PowerPoint</Application>
  <PresentationFormat>On-screen Show (4:3)</PresentationFormat>
  <Paragraphs>154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Gill Sans MT</vt:lpstr>
      <vt:lpstr>Verdana</vt:lpstr>
      <vt:lpstr>Wingdings 2</vt:lpstr>
      <vt:lpstr>Solstice</vt:lpstr>
      <vt:lpstr>How to Study the Bible</vt:lpstr>
      <vt:lpstr>Rules for the Class</vt:lpstr>
      <vt:lpstr>Review</vt:lpstr>
      <vt:lpstr>Review</vt:lpstr>
      <vt:lpstr>Principles</vt:lpstr>
      <vt:lpstr>Principles</vt:lpstr>
      <vt:lpstr>Example:</vt:lpstr>
      <vt:lpstr>Principles</vt:lpstr>
      <vt:lpstr>Principles</vt:lpstr>
      <vt:lpstr>Principles</vt:lpstr>
      <vt:lpstr>Principles</vt:lpstr>
      <vt:lpstr>Principles</vt:lpstr>
      <vt:lpstr>Principles</vt:lpstr>
      <vt:lpstr>Principles</vt:lpstr>
      <vt:lpstr>Principles</vt:lpstr>
    </vt:vector>
  </TitlesOfParts>
  <Company>Indiana University-Purdue University Fort Wayne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Kostrubanic</dc:creator>
  <cp:lastModifiedBy>Kevin Stilts</cp:lastModifiedBy>
  <cp:revision>306</cp:revision>
  <cp:lastPrinted>2021-07-03T12:16:19Z</cp:lastPrinted>
  <dcterms:created xsi:type="dcterms:W3CDTF">2015-01-25T03:29:18Z</dcterms:created>
  <dcterms:modified xsi:type="dcterms:W3CDTF">2021-07-18T22:21:58Z</dcterms:modified>
</cp:coreProperties>
</file>