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0" r:id="rId3"/>
    <p:sldId id="272" r:id="rId4"/>
    <p:sldId id="273" r:id="rId5"/>
    <p:sldId id="274" r:id="rId6"/>
    <p:sldId id="275" r:id="rId7"/>
    <p:sldId id="277" r:id="rId8"/>
    <p:sldId id="278" r:id="rId9"/>
    <p:sldId id="279" r:id="rId10"/>
    <p:sldId id="280" r:id="rId11"/>
    <p:sldId id="281" r:id="rId12"/>
    <p:sldId id="283" r:id="rId13"/>
    <p:sldId id="276" r:id="rId14"/>
    <p:sldId id="266"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EA6B17D-258A-4BC8-99CA-7E18091FF09E}" type="datetimeFigureOut">
              <a:rPr lang="en-US" smtClean="0"/>
              <a:t>3/19/2022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0AE597-90B7-4F56-ADE1-D3620EDCE2C0}" type="slidenum">
              <a:rPr lang="en-US" smtClean="0"/>
              <a:t>‹#›</a:t>
            </a:fld>
            <a:endParaRPr lang="en-US"/>
          </a:p>
        </p:txBody>
      </p:sp>
    </p:spTree>
    <p:extLst>
      <p:ext uri="{BB962C8B-B14F-4D97-AF65-F5344CB8AC3E}">
        <p14:creationId xmlns:p14="http://schemas.microsoft.com/office/powerpoint/2010/main" val="3876178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A6B17D-258A-4BC8-99CA-7E18091FF09E}" type="datetimeFigureOut">
              <a:rPr lang="en-US" smtClean="0"/>
              <a:t>3/19/2022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0AE597-90B7-4F56-ADE1-D3620EDCE2C0}" type="slidenum">
              <a:rPr lang="en-US" smtClean="0"/>
              <a:t>‹#›</a:t>
            </a:fld>
            <a:endParaRPr lang="en-US"/>
          </a:p>
        </p:txBody>
      </p:sp>
    </p:spTree>
    <p:extLst>
      <p:ext uri="{BB962C8B-B14F-4D97-AF65-F5344CB8AC3E}">
        <p14:creationId xmlns:p14="http://schemas.microsoft.com/office/powerpoint/2010/main" val="2650319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A6B17D-258A-4BC8-99CA-7E18091FF09E}" type="datetimeFigureOut">
              <a:rPr lang="en-US" smtClean="0"/>
              <a:t>3/19/2022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0AE597-90B7-4F56-ADE1-D3620EDCE2C0}" type="slidenum">
              <a:rPr lang="en-US" smtClean="0"/>
              <a:t>‹#›</a:t>
            </a:fld>
            <a:endParaRPr lang="en-US"/>
          </a:p>
        </p:txBody>
      </p:sp>
    </p:spTree>
    <p:extLst>
      <p:ext uri="{BB962C8B-B14F-4D97-AF65-F5344CB8AC3E}">
        <p14:creationId xmlns:p14="http://schemas.microsoft.com/office/powerpoint/2010/main" val="2297286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A6B17D-258A-4BC8-99CA-7E18091FF09E}" type="datetimeFigureOut">
              <a:rPr lang="en-US" smtClean="0"/>
              <a:t>3/19/2022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0AE597-90B7-4F56-ADE1-D3620EDCE2C0}" type="slidenum">
              <a:rPr lang="en-US" smtClean="0"/>
              <a:t>‹#›</a:t>
            </a:fld>
            <a:endParaRPr lang="en-US"/>
          </a:p>
        </p:txBody>
      </p:sp>
    </p:spTree>
    <p:extLst>
      <p:ext uri="{BB962C8B-B14F-4D97-AF65-F5344CB8AC3E}">
        <p14:creationId xmlns:p14="http://schemas.microsoft.com/office/powerpoint/2010/main" val="1704726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A6B17D-258A-4BC8-99CA-7E18091FF09E}" type="datetimeFigureOut">
              <a:rPr lang="en-US" smtClean="0"/>
              <a:t>3/19/2022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0AE597-90B7-4F56-ADE1-D3620EDCE2C0}" type="slidenum">
              <a:rPr lang="en-US" smtClean="0"/>
              <a:t>‹#›</a:t>
            </a:fld>
            <a:endParaRPr lang="en-US"/>
          </a:p>
        </p:txBody>
      </p:sp>
    </p:spTree>
    <p:extLst>
      <p:ext uri="{BB962C8B-B14F-4D97-AF65-F5344CB8AC3E}">
        <p14:creationId xmlns:p14="http://schemas.microsoft.com/office/powerpoint/2010/main" val="1946733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A6B17D-258A-4BC8-99CA-7E18091FF09E}" type="datetimeFigureOut">
              <a:rPr lang="en-US" smtClean="0"/>
              <a:t>3/19/2022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0AE597-90B7-4F56-ADE1-D3620EDCE2C0}" type="slidenum">
              <a:rPr lang="en-US" smtClean="0"/>
              <a:t>‹#›</a:t>
            </a:fld>
            <a:endParaRPr lang="en-US"/>
          </a:p>
        </p:txBody>
      </p:sp>
    </p:spTree>
    <p:extLst>
      <p:ext uri="{BB962C8B-B14F-4D97-AF65-F5344CB8AC3E}">
        <p14:creationId xmlns:p14="http://schemas.microsoft.com/office/powerpoint/2010/main" val="1604734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EA6B17D-258A-4BC8-99CA-7E18091FF09E}" type="datetimeFigureOut">
              <a:rPr lang="en-US" smtClean="0"/>
              <a:t>3/19/2022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0AE597-90B7-4F56-ADE1-D3620EDCE2C0}" type="slidenum">
              <a:rPr lang="en-US" smtClean="0"/>
              <a:t>‹#›</a:t>
            </a:fld>
            <a:endParaRPr lang="en-US"/>
          </a:p>
        </p:txBody>
      </p:sp>
    </p:spTree>
    <p:extLst>
      <p:ext uri="{BB962C8B-B14F-4D97-AF65-F5344CB8AC3E}">
        <p14:creationId xmlns:p14="http://schemas.microsoft.com/office/powerpoint/2010/main" val="2794065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EA6B17D-258A-4BC8-99CA-7E18091FF09E}" type="datetimeFigureOut">
              <a:rPr lang="en-US" smtClean="0"/>
              <a:t>3/19/2022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0AE597-90B7-4F56-ADE1-D3620EDCE2C0}" type="slidenum">
              <a:rPr lang="en-US" smtClean="0"/>
              <a:t>‹#›</a:t>
            </a:fld>
            <a:endParaRPr lang="en-US"/>
          </a:p>
        </p:txBody>
      </p:sp>
    </p:spTree>
    <p:extLst>
      <p:ext uri="{BB962C8B-B14F-4D97-AF65-F5344CB8AC3E}">
        <p14:creationId xmlns:p14="http://schemas.microsoft.com/office/powerpoint/2010/main" val="91771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A6B17D-258A-4BC8-99CA-7E18091FF09E}" type="datetimeFigureOut">
              <a:rPr lang="en-US" smtClean="0"/>
              <a:t>3/19/2022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0AE597-90B7-4F56-ADE1-D3620EDCE2C0}" type="slidenum">
              <a:rPr lang="en-US" smtClean="0"/>
              <a:t>‹#›</a:t>
            </a:fld>
            <a:endParaRPr lang="en-US"/>
          </a:p>
        </p:txBody>
      </p:sp>
    </p:spTree>
    <p:extLst>
      <p:ext uri="{BB962C8B-B14F-4D97-AF65-F5344CB8AC3E}">
        <p14:creationId xmlns:p14="http://schemas.microsoft.com/office/powerpoint/2010/main" val="810002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A6B17D-258A-4BC8-99CA-7E18091FF09E}" type="datetimeFigureOut">
              <a:rPr lang="en-US" smtClean="0"/>
              <a:t>3/19/2022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0AE597-90B7-4F56-ADE1-D3620EDCE2C0}" type="slidenum">
              <a:rPr lang="en-US" smtClean="0"/>
              <a:t>‹#›</a:t>
            </a:fld>
            <a:endParaRPr lang="en-US"/>
          </a:p>
        </p:txBody>
      </p:sp>
    </p:spTree>
    <p:extLst>
      <p:ext uri="{BB962C8B-B14F-4D97-AF65-F5344CB8AC3E}">
        <p14:creationId xmlns:p14="http://schemas.microsoft.com/office/powerpoint/2010/main" val="3308422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A6B17D-258A-4BC8-99CA-7E18091FF09E}" type="datetimeFigureOut">
              <a:rPr lang="en-US" smtClean="0"/>
              <a:t>3/19/2022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0AE597-90B7-4F56-ADE1-D3620EDCE2C0}" type="slidenum">
              <a:rPr lang="en-US" smtClean="0"/>
              <a:t>‹#›</a:t>
            </a:fld>
            <a:endParaRPr lang="en-US"/>
          </a:p>
        </p:txBody>
      </p:sp>
    </p:spTree>
    <p:extLst>
      <p:ext uri="{BB962C8B-B14F-4D97-AF65-F5344CB8AC3E}">
        <p14:creationId xmlns:p14="http://schemas.microsoft.com/office/powerpoint/2010/main" val="309642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A6B17D-258A-4BC8-99CA-7E18091FF09E}" type="datetimeFigureOut">
              <a:rPr lang="en-US" smtClean="0"/>
              <a:t>3/19/2022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0AE597-90B7-4F56-ADE1-D3620EDCE2C0}" type="slidenum">
              <a:rPr lang="en-US" smtClean="0"/>
              <a:t>‹#›</a:t>
            </a:fld>
            <a:endParaRPr lang="en-US"/>
          </a:p>
        </p:txBody>
      </p:sp>
    </p:spTree>
    <p:extLst>
      <p:ext uri="{BB962C8B-B14F-4D97-AF65-F5344CB8AC3E}">
        <p14:creationId xmlns:p14="http://schemas.microsoft.com/office/powerpoint/2010/main" val="251233861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06C8F-8C75-437B-A7F2-AAC51C1C2EE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4EBBE3A-6119-4703-BDC9-CA7EE4B351A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41530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DC207-C069-4D55-BBF3-0824020136F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6C2E70E-7FFF-4779-84A3-376C77B4F892}"/>
              </a:ext>
            </a:extLst>
          </p:cNvPr>
          <p:cNvSpPr>
            <a:spLocks noGrp="1"/>
          </p:cNvSpPr>
          <p:nvPr>
            <p:ph idx="1"/>
          </p:nvPr>
        </p:nvSpPr>
        <p:spPr>
          <a:xfrm>
            <a:off x="173372" y="1027906"/>
            <a:ext cx="11845255" cy="5321286"/>
          </a:xfrm>
        </p:spPr>
        <p:txBody>
          <a:bodyPr>
            <a:noAutofit/>
          </a:bodyPr>
          <a:lstStyle/>
          <a:p>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Hebrews 4:12  </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“For the word of God is living and powerful, and sharper than any two-edged sword, piercing even to the division of soul and spirit, and of joints and marrow, and is a discerner of the thoughts and intents of the heart”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3200" dirty="0"/>
          </a:p>
          <a:p>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2 Timothy 3:16-17  </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“All scripture is given by inspiration of God, and is profitable for doctrine, for reproof, for correction, for instruction in righteousness, that the man of God may be complete, thoroughly equipped for every good work”</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1272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CAD9D-4694-4D14-8676-617D87010906}"/>
              </a:ext>
            </a:extLst>
          </p:cNvPr>
          <p:cNvSpPr>
            <a:spLocks noGrp="1"/>
          </p:cNvSpPr>
          <p:nvPr>
            <p:ph type="title"/>
          </p:nvPr>
        </p:nvSpPr>
        <p:spPr>
          <a:xfrm>
            <a:off x="5947486" y="2295331"/>
            <a:ext cx="5197152" cy="1056206"/>
          </a:xfrm>
        </p:spPr>
        <p:txBody>
          <a:bodyPr/>
          <a:lstStyle/>
          <a:p>
            <a:r>
              <a:rPr lang="en-US" dirty="0"/>
              <a:t>________________ =</a:t>
            </a:r>
          </a:p>
        </p:txBody>
      </p:sp>
      <p:sp>
        <p:nvSpPr>
          <p:cNvPr id="3" name="Content Placeholder 2">
            <a:extLst>
              <a:ext uri="{FF2B5EF4-FFF2-40B4-BE49-F238E27FC236}">
                <a16:creationId xmlns:a16="http://schemas.microsoft.com/office/drawing/2014/main" id="{C1459D6B-D9C4-4EDD-8817-DF7496277BD9}"/>
              </a:ext>
            </a:extLst>
          </p:cNvPr>
          <p:cNvSpPr>
            <a:spLocks noGrp="1"/>
          </p:cNvSpPr>
          <p:nvPr>
            <p:ph idx="1"/>
          </p:nvPr>
        </p:nvSpPr>
        <p:spPr>
          <a:xfrm>
            <a:off x="6338983" y="3429000"/>
            <a:ext cx="4922677" cy="2052734"/>
          </a:xfrm>
        </p:spPr>
        <p:txBody>
          <a:bodyPr>
            <a:normAutofit/>
          </a:bodyPr>
          <a:lstStyle/>
          <a:p>
            <a:pPr marL="0" indent="0">
              <a:buNone/>
            </a:pPr>
            <a:r>
              <a:rPr lang="en-US" sz="4000" dirty="0"/>
              <a:t>‘the fear of being without your Bible or being able to use it’</a:t>
            </a:r>
          </a:p>
        </p:txBody>
      </p:sp>
      <p:pic>
        <p:nvPicPr>
          <p:cNvPr id="5" name="Picture 4">
            <a:extLst>
              <a:ext uri="{FF2B5EF4-FFF2-40B4-BE49-F238E27FC236}">
                <a16:creationId xmlns:a16="http://schemas.microsoft.com/office/drawing/2014/main" id="{5D0C8947-5DE3-4D90-AA57-385E9F797A81}"/>
              </a:ext>
            </a:extLst>
          </p:cNvPr>
          <p:cNvPicPr>
            <a:picLocks noChangeAspect="1"/>
          </p:cNvPicPr>
          <p:nvPr/>
        </p:nvPicPr>
        <p:blipFill>
          <a:blip r:embed="rId2"/>
          <a:stretch>
            <a:fillRect/>
          </a:stretch>
        </p:blipFill>
        <p:spPr>
          <a:xfrm>
            <a:off x="738285" y="238125"/>
            <a:ext cx="4762500" cy="6381750"/>
          </a:xfrm>
          <a:prstGeom prst="rect">
            <a:avLst/>
          </a:prstGeom>
        </p:spPr>
      </p:pic>
      <p:sp>
        <p:nvSpPr>
          <p:cNvPr id="6" name="Rectangle 5">
            <a:extLst>
              <a:ext uri="{FF2B5EF4-FFF2-40B4-BE49-F238E27FC236}">
                <a16:creationId xmlns:a16="http://schemas.microsoft.com/office/drawing/2014/main" id="{709A6C15-1221-4D7D-9A4C-DE40923B4177}"/>
              </a:ext>
            </a:extLst>
          </p:cNvPr>
          <p:cNvSpPr/>
          <p:nvPr/>
        </p:nvSpPr>
        <p:spPr>
          <a:xfrm>
            <a:off x="7935986" y="1629189"/>
            <a:ext cx="685214" cy="1569660"/>
          </a:xfrm>
          <a:prstGeom prst="rect">
            <a:avLst/>
          </a:prstGeom>
          <a:noFill/>
        </p:spPr>
        <p:txBody>
          <a:bodyPr wrap="square" lIns="91440" tIns="45720" rIns="91440" bIns="45720">
            <a:spAutoFit/>
          </a:bodyPr>
          <a:lstStyle/>
          <a:p>
            <a:pPr algn="ctr"/>
            <a:r>
              <a:rPr lang="en-US" sz="9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p>
        </p:txBody>
      </p:sp>
    </p:spTree>
    <p:extLst>
      <p:ext uri="{BB962C8B-B14F-4D97-AF65-F5344CB8AC3E}">
        <p14:creationId xmlns:p14="http://schemas.microsoft.com/office/powerpoint/2010/main" val="26123679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CBD30-A07B-4C38-BED9-65215CA29A4B}"/>
              </a:ext>
            </a:extLst>
          </p:cNvPr>
          <p:cNvSpPr>
            <a:spLocks noGrp="1"/>
          </p:cNvSpPr>
          <p:nvPr>
            <p:ph type="title"/>
          </p:nvPr>
        </p:nvSpPr>
        <p:spPr>
          <a:xfrm>
            <a:off x="838200" y="151002"/>
            <a:ext cx="10515600" cy="1367406"/>
          </a:xfrm>
        </p:spPr>
        <p:txBody>
          <a:bodyPr>
            <a:normAutofit/>
          </a:bodyPr>
          <a:lstStyle/>
          <a:p>
            <a:pPr algn="ctr"/>
            <a:r>
              <a:rPr lang="en-US" sz="5400" b="1" dirty="0"/>
              <a:t>Statistics:</a:t>
            </a:r>
          </a:p>
        </p:txBody>
      </p:sp>
      <p:sp>
        <p:nvSpPr>
          <p:cNvPr id="3" name="Content Placeholder 2">
            <a:extLst>
              <a:ext uri="{FF2B5EF4-FFF2-40B4-BE49-F238E27FC236}">
                <a16:creationId xmlns:a16="http://schemas.microsoft.com/office/drawing/2014/main" id="{9D7C132E-A1B7-442E-80E4-58883F64CC96}"/>
              </a:ext>
            </a:extLst>
          </p:cNvPr>
          <p:cNvSpPr>
            <a:spLocks noGrp="1"/>
          </p:cNvSpPr>
          <p:nvPr>
            <p:ph idx="1"/>
          </p:nvPr>
        </p:nvSpPr>
        <p:spPr>
          <a:xfrm>
            <a:off x="838200" y="1690688"/>
            <a:ext cx="5096069" cy="5087617"/>
          </a:xfrm>
        </p:spPr>
        <p:txBody>
          <a:bodyPr>
            <a:noAutofit/>
          </a:bodyPr>
          <a:lstStyle/>
          <a:p>
            <a:r>
              <a:rPr lang="en-US" sz="3200" dirty="0"/>
              <a:t>2,617x touches /day</a:t>
            </a:r>
          </a:p>
          <a:p>
            <a:r>
              <a:rPr lang="en-US" sz="3200" dirty="0"/>
              <a:t>150x unlocks /day</a:t>
            </a:r>
          </a:p>
          <a:p>
            <a:r>
              <a:rPr lang="en-US" sz="3200" dirty="0"/>
              <a:t>2 hr. 51 min. </a:t>
            </a:r>
            <a:r>
              <a:rPr lang="en-US" sz="3200" dirty="0" err="1"/>
              <a:t>screentime</a:t>
            </a:r>
            <a:endParaRPr lang="en-US" sz="3200" dirty="0"/>
          </a:p>
          <a:p>
            <a:r>
              <a:rPr lang="en-US" sz="3200" dirty="0"/>
              <a:t>62x /day texting</a:t>
            </a:r>
          </a:p>
          <a:p>
            <a:r>
              <a:rPr lang="en-US" sz="3200" dirty="0"/>
              <a:t>40% night check</a:t>
            </a:r>
          </a:p>
          <a:p>
            <a:r>
              <a:rPr lang="en-US" sz="3200" dirty="0"/>
              <a:t>71% arm’s reach</a:t>
            </a:r>
          </a:p>
          <a:p>
            <a:r>
              <a:rPr lang="en-US" sz="3200" dirty="0"/>
              <a:t>85% check in conversation</a:t>
            </a:r>
          </a:p>
          <a:p>
            <a:r>
              <a:rPr lang="en-US" sz="3200" dirty="0"/>
              <a:t>75% carry everywhere</a:t>
            </a:r>
          </a:p>
          <a:p>
            <a:r>
              <a:rPr lang="en-US" sz="3200" dirty="0"/>
              <a:t>80% last / first</a:t>
            </a:r>
          </a:p>
        </p:txBody>
      </p:sp>
      <p:pic>
        <p:nvPicPr>
          <p:cNvPr id="4" name="Picture 3">
            <a:extLst>
              <a:ext uri="{FF2B5EF4-FFF2-40B4-BE49-F238E27FC236}">
                <a16:creationId xmlns:a16="http://schemas.microsoft.com/office/drawing/2014/main" id="{C5841D57-90CB-447E-AEAF-00FF9DE5196E}"/>
              </a:ext>
            </a:extLst>
          </p:cNvPr>
          <p:cNvPicPr>
            <a:picLocks noChangeAspect="1"/>
          </p:cNvPicPr>
          <p:nvPr/>
        </p:nvPicPr>
        <p:blipFill>
          <a:blip r:embed="rId2"/>
          <a:stretch>
            <a:fillRect/>
          </a:stretch>
        </p:blipFill>
        <p:spPr>
          <a:xfrm>
            <a:off x="1240971" y="188430"/>
            <a:ext cx="2942440" cy="1502258"/>
          </a:xfrm>
          <a:prstGeom prst="rect">
            <a:avLst/>
          </a:prstGeom>
          <a:ln>
            <a:noFill/>
          </a:ln>
          <a:effectLst>
            <a:softEdge rad="112500"/>
          </a:effectLst>
        </p:spPr>
      </p:pic>
      <p:sp>
        <p:nvSpPr>
          <p:cNvPr id="5" name="Content Placeholder 2">
            <a:extLst>
              <a:ext uri="{FF2B5EF4-FFF2-40B4-BE49-F238E27FC236}">
                <a16:creationId xmlns:a16="http://schemas.microsoft.com/office/drawing/2014/main" id="{5CE4D322-948B-4F17-9123-7B7E58481C89}"/>
              </a:ext>
            </a:extLst>
          </p:cNvPr>
          <p:cNvSpPr txBox="1">
            <a:spLocks/>
          </p:cNvSpPr>
          <p:nvPr/>
        </p:nvSpPr>
        <p:spPr>
          <a:xfrm>
            <a:off x="6468611" y="1690688"/>
            <a:ext cx="5096069" cy="50876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___x touches /day</a:t>
            </a:r>
          </a:p>
          <a:p>
            <a:r>
              <a:rPr lang="en-US" sz="3200" dirty="0"/>
              <a:t>___ hr. ___ min. </a:t>
            </a:r>
            <a:r>
              <a:rPr lang="en-US" sz="3200" dirty="0" err="1"/>
              <a:t>pagetime</a:t>
            </a:r>
            <a:endParaRPr lang="en-US" sz="3200" dirty="0"/>
          </a:p>
          <a:p>
            <a:r>
              <a:rPr lang="en-US" sz="3200" dirty="0"/>
              <a:t>Check ___x /day for </a:t>
            </a:r>
            <a:r>
              <a:rPr lang="en-US" sz="3200" dirty="0" err="1"/>
              <a:t>msgs</a:t>
            </a:r>
            <a:endParaRPr lang="en-US" sz="3200" dirty="0"/>
          </a:p>
          <a:p>
            <a:r>
              <a:rPr lang="en-US" sz="3200" dirty="0"/>
              <a:t>___% night check</a:t>
            </a:r>
          </a:p>
          <a:p>
            <a:r>
              <a:rPr lang="en-US" sz="3200" dirty="0"/>
              <a:t> Find my Bible</a:t>
            </a:r>
          </a:p>
          <a:p>
            <a:endParaRPr lang="en-US" sz="3200" dirty="0"/>
          </a:p>
          <a:p>
            <a:r>
              <a:rPr lang="en-US" sz="3200" dirty="0"/>
              <a:t>___% kids must have</a:t>
            </a:r>
          </a:p>
          <a:p>
            <a:r>
              <a:rPr lang="en-US" sz="3200" dirty="0"/>
              <a:t>___% carry everywhere</a:t>
            </a:r>
          </a:p>
          <a:p>
            <a:r>
              <a:rPr lang="en-US" sz="3200" dirty="0"/>
              <a:t>___% constant learning</a:t>
            </a:r>
          </a:p>
        </p:txBody>
      </p:sp>
      <p:pic>
        <p:nvPicPr>
          <p:cNvPr id="6" name="Picture 5">
            <a:extLst>
              <a:ext uri="{FF2B5EF4-FFF2-40B4-BE49-F238E27FC236}">
                <a16:creationId xmlns:a16="http://schemas.microsoft.com/office/drawing/2014/main" id="{0976CE21-79A7-44E9-9875-BCBA58DE4D75}"/>
              </a:ext>
            </a:extLst>
          </p:cNvPr>
          <p:cNvPicPr>
            <a:picLocks noChangeAspect="1"/>
          </p:cNvPicPr>
          <p:nvPr/>
        </p:nvPicPr>
        <p:blipFill>
          <a:blip r:embed="rId3"/>
          <a:stretch>
            <a:fillRect/>
          </a:stretch>
        </p:blipFill>
        <p:spPr>
          <a:xfrm>
            <a:off x="9262135" y="3908700"/>
            <a:ext cx="887233" cy="887233"/>
          </a:xfrm>
          <a:prstGeom prst="rect">
            <a:avLst/>
          </a:prstGeom>
        </p:spPr>
      </p:pic>
      <p:pic>
        <p:nvPicPr>
          <p:cNvPr id="8" name="Picture 7">
            <a:extLst>
              <a:ext uri="{FF2B5EF4-FFF2-40B4-BE49-F238E27FC236}">
                <a16:creationId xmlns:a16="http://schemas.microsoft.com/office/drawing/2014/main" id="{A497D120-7E45-4BB5-8324-260134560052}"/>
              </a:ext>
            </a:extLst>
          </p:cNvPr>
          <p:cNvPicPr>
            <a:picLocks noChangeAspect="1"/>
          </p:cNvPicPr>
          <p:nvPr/>
        </p:nvPicPr>
        <p:blipFill>
          <a:blip r:embed="rId4"/>
          <a:stretch>
            <a:fillRect/>
          </a:stretch>
        </p:blipFill>
        <p:spPr>
          <a:xfrm>
            <a:off x="10240094" y="3688586"/>
            <a:ext cx="1324586" cy="1396598"/>
          </a:xfrm>
          <a:prstGeom prst="rect">
            <a:avLst/>
          </a:prstGeom>
        </p:spPr>
      </p:pic>
      <p:pic>
        <p:nvPicPr>
          <p:cNvPr id="9" name="Picture 8">
            <a:extLst>
              <a:ext uri="{FF2B5EF4-FFF2-40B4-BE49-F238E27FC236}">
                <a16:creationId xmlns:a16="http://schemas.microsoft.com/office/drawing/2014/main" id="{A13E84ED-FA49-4DE1-AE4A-BDECE66F5511}"/>
              </a:ext>
            </a:extLst>
          </p:cNvPr>
          <p:cNvPicPr>
            <a:picLocks noChangeAspect="1"/>
          </p:cNvPicPr>
          <p:nvPr/>
        </p:nvPicPr>
        <p:blipFill>
          <a:blip r:embed="rId5"/>
          <a:stretch>
            <a:fillRect/>
          </a:stretch>
        </p:blipFill>
        <p:spPr>
          <a:xfrm>
            <a:off x="8707772" y="95459"/>
            <a:ext cx="2242382" cy="1480257"/>
          </a:xfrm>
          <a:prstGeom prst="rect">
            <a:avLst/>
          </a:prstGeom>
        </p:spPr>
      </p:pic>
    </p:spTree>
    <p:extLst>
      <p:ext uri="{BB962C8B-B14F-4D97-AF65-F5344CB8AC3E}">
        <p14:creationId xmlns:p14="http://schemas.microsoft.com/office/powerpoint/2010/main" val="3344798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1+#ppt_w/2"/>
                                          </p:val>
                                        </p:tav>
                                        <p:tav tm="100000">
                                          <p:val>
                                            <p:strVal val="#ppt_x"/>
                                          </p:val>
                                        </p:tav>
                                      </p:tavLst>
                                    </p:anim>
                                    <p:anim calcmode="lin" valueType="num">
                                      <p:cBhvr additive="base">
                                        <p:cTn id="36" dur="500" fill="hold"/>
                                        <p:tgtEl>
                                          <p:spTgt spid="6"/>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1+#ppt_w/2"/>
                                          </p:val>
                                        </p:tav>
                                        <p:tav tm="100000">
                                          <p:val>
                                            <p:strVal val="#ppt_x"/>
                                          </p:val>
                                        </p:tav>
                                      </p:tavLst>
                                    </p:anim>
                                    <p:anim calcmode="lin" valueType="num">
                                      <p:cBhvr additive="base">
                                        <p:cTn id="4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5">
                                            <p:txEl>
                                              <p:pRg st="6" end="6"/>
                                            </p:txEl>
                                          </p:spTgt>
                                        </p:tgtEl>
                                        <p:attrNameLst>
                                          <p:attrName>style.visibility</p:attrName>
                                        </p:attrNameLst>
                                      </p:cBhvr>
                                      <p:to>
                                        <p:strVal val="visible"/>
                                      </p:to>
                                    </p:set>
                                    <p:anim calcmode="lin" valueType="num">
                                      <p:cBhvr additive="base">
                                        <p:cTn id="45" dur="500" fill="hold"/>
                                        <p:tgtEl>
                                          <p:spTgt spid="5">
                                            <p:txEl>
                                              <p:pRg st="6" end="6"/>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5">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5">
                                            <p:txEl>
                                              <p:pRg st="7" end="7"/>
                                            </p:txEl>
                                          </p:spTgt>
                                        </p:tgtEl>
                                        <p:attrNameLst>
                                          <p:attrName>style.visibility</p:attrName>
                                        </p:attrNameLst>
                                      </p:cBhvr>
                                      <p:to>
                                        <p:strVal val="visible"/>
                                      </p:to>
                                    </p:set>
                                    <p:anim calcmode="lin" valueType="num">
                                      <p:cBhvr additive="base">
                                        <p:cTn id="51" dur="500" fill="hold"/>
                                        <p:tgtEl>
                                          <p:spTgt spid="5">
                                            <p:txEl>
                                              <p:pRg st="7" end="7"/>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5">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nodeType="clickEffect">
                                  <p:stCondLst>
                                    <p:cond delay="0"/>
                                  </p:stCondLst>
                                  <p:childTnLst>
                                    <p:set>
                                      <p:cBhvr>
                                        <p:cTn id="56" dur="1" fill="hold">
                                          <p:stCondLst>
                                            <p:cond delay="0"/>
                                          </p:stCondLst>
                                        </p:cTn>
                                        <p:tgtEl>
                                          <p:spTgt spid="5">
                                            <p:txEl>
                                              <p:pRg st="8" end="8"/>
                                            </p:txEl>
                                          </p:spTgt>
                                        </p:tgtEl>
                                        <p:attrNameLst>
                                          <p:attrName>style.visibility</p:attrName>
                                        </p:attrNameLst>
                                      </p:cBhvr>
                                      <p:to>
                                        <p:strVal val="visible"/>
                                      </p:to>
                                    </p:set>
                                    <p:anim calcmode="lin" valueType="num">
                                      <p:cBhvr additive="base">
                                        <p:cTn id="57" dur="500" fill="hold"/>
                                        <p:tgtEl>
                                          <p:spTgt spid="5">
                                            <p:txEl>
                                              <p:pRg st="8" end="8"/>
                                            </p:txEl>
                                          </p:spTgt>
                                        </p:tgtEl>
                                        <p:attrNameLst>
                                          <p:attrName>ppt_x</p:attrName>
                                        </p:attrNameLst>
                                      </p:cBhvr>
                                      <p:tavLst>
                                        <p:tav tm="0">
                                          <p:val>
                                            <p:strVal val="0-#ppt_w/2"/>
                                          </p:val>
                                        </p:tav>
                                        <p:tav tm="100000">
                                          <p:val>
                                            <p:strVal val="#ppt_x"/>
                                          </p:val>
                                        </p:tav>
                                      </p:tavLst>
                                    </p:anim>
                                    <p:anim calcmode="lin" valueType="num">
                                      <p:cBhvr additive="base">
                                        <p:cTn id="58" dur="500" fill="hold"/>
                                        <p:tgtEl>
                                          <p:spTgt spid="5">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50579-663A-4FF8-A6E3-CACEB0D3986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187C135-1E25-4CC8-9B7D-C08B8D0927D3}"/>
              </a:ext>
            </a:extLst>
          </p:cNvPr>
          <p:cNvSpPr>
            <a:spLocks noGrp="1"/>
          </p:cNvSpPr>
          <p:nvPr>
            <p:ph idx="1"/>
          </p:nvPr>
        </p:nvSpPr>
        <p:spPr>
          <a:xfrm>
            <a:off x="6634064" y="1825625"/>
            <a:ext cx="4719735" cy="4164114"/>
          </a:xfrm>
        </p:spPr>
        <p:txBody>
          <a:bodyPr>
            <a:normAutofit/>
          </a:bodyPr>
          <a:lstStyle/>
          <a:p>
            <a:pPr marL="0" indent="0">
              <a:buNone/>
            </a:pPr>
            <a:r>
              <a:rPr lang="en-US" sz="4400" i="1" dirty="0">
                <a:effectLst/>
                <a:latin typeface="Times New Roman" panose="02020603050405020304" pitchFamily="18" charset="0"/>
                <a:ea typeface="Calibri" panose="020F0502020204030204" pitchFamily="34" charset="0"/>
                <a:cs typeface="Times New Roman" panose="02020603050405020304" pitchFamily="18" charset="0"/>
              </a:rPr>
              <a:t>“But He said, More than that, blessed are those who hear the word of God and keep it!”  </a:t>
            </a:r>
          </a:p>
          <a:p>
            <a:pPr marL="0" indent="0" algn="r">
              <a:buNone/>
            </a:pPr>
            <a:r>
              <a:rPr lang="en-US" sz="4400" b="1" dirty="0">
                <a:effectLst/>
                <a:latin typeface="Times New Roman" panose="02020603050405020304" pitchFamily="18" charset="0"/>
                <a:ea typeface="Calibri" panose="020F0502020204030204" pitchFamily="34" charset="0"/>
                <a:cs typeface="Times New Roman" panose="02020603050405020304" pitchFamily="18" charset="0"/>
              </a:rPr>
              <a:t>Luke 11:28</a:t>
            </a:r>
            <a:endParaRPr lang="en-US" sz="44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9E564B8E-0622-4731-AD08-9BC54255C83D}"/>
              </a:ext>
            </a:extLst>
          </p:cNvPr>
          <p:cNvPicPr>
            <a:picLocks noChangeAspect="1"/>
          </p:cNvPicPr>
          <p:nvPr/>
        </p:nvPicPr>
        <p:blipFill>
          <a:blip r:embed="rId2"/>
          <a:stretch>
            <a:fillRect/>
          </a:stretch>
        </p:blipFill>
        <p:spPr>
          <a:xfrm>
            <a:off x="4000577" y="1045028"/>
            <a:ext cx="2201449" cy="4767943"/>
          </a:xfrm>
          <a:prstGeom prst="rect">
            <a:avLst/>
          </a:prstGeom>
        </p:spPr>
      </p:pic>
      <p:pic>
        <p:nvPicPr>
          <p:cNvPr id="5" name="Picture 4">
            <a:extLst>
              <a:ext uri="{FF2B5EF4-FFF2-40B4-BE49-F238E27FC236}">
                <a16:creationId xmlns:a16="http://schemas.microsoft.com/office/drawing/2014/main" id="{CDDF5196-F036-4D3D-A578-B5902BC2F686}"/>
              </a:ext>
            </a:extLst>
          </p:cNvPr>
          <p:cNvPicPr>
            <a:picLocks noChangeAspect="1"/>
          </p:cNvPicPr>
          <p:nvPr/>
        </p:nvPicPr>
        <p:blipFill>
          <a:blip r:embed="rId3"/>
          <a:stretch>
            <a:fillRect/>
          </a:stretch>
        </p:blipFill>
        <p:spPr>
          <a:xfrm>
            <a:off x="518210" y="769019"/>
            <a:ext cx="3263798" cy="5319962"/>
          </a:xfrm>
          <a:prstGeom prst="rect">
            <a:avLst/>
          </a:prstGeom>
        </p:spPr>
      </p:pic>
    </p:spTree>
    <p:extLst>
      <p:ext uri="{BB962C8B-B14F-4D97-AF65-F5344CB8AC3E}">
        <p14:creationId xmlns:p14="http://schemas.microsoft.com/office/powerpoint/2010/main" val="1070539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F5A58-38AC-4141-9E4C-E7468ED16BA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D8A25F7-E32E-4D4C-AC45-98C05720CB9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467853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95398-0F8E-4CCF-A591-B9F79B5E6673}"/>
              </a:ext>
            </a:extLst>
          </p:cNvPr>
          <p:cNvSpPr>
            <a:spLocks noGrp="1"/>
          </p:cNvSpPr>
          <p:nvPr>
            <p:ph type="title"/>
          </p:nvPr>
        </p:nvSpPr>
        <p:spPr/>
        <p:txBody>
          <a:bodyPr>
            <a:normAutofit/>
          </a:bodyPr>
          <a:lstStyle/>
          <a:p>
            <a:pPr algn="ctr"/>
            <a:r>
              <a:rPr lang="en-US" sz="8800" b="1" dirty="0">
                <a:latin typeface="Arial Black" panose="020B0A04020102020204" pitchFamily="34" charset="0"/>
              </a:rPr>
              <a:t>NOMOPHOBIA</a:t>
            </a:r>
          </a:p>
        </p:txBody>
      </p:sp>
      <p:pic>
        <p:nvPicPr>
          <p:cNvPr id="8" name="Picture 7">
            <a:extLst>
              <a:ext uri="{FF2B5EF4-FFF2-40B4-BE49-F238E27FC236}">
                <a16:creationId xmlns:a16="http://schemas.microsoft.com/office/drawing/2014/main" id="{19FD4ED7-81D6-4314-900A-1A5D2217AECF}"/>
              </a:ext>
            </a:extLst>
          </p:cNvPr>
          <p:cNvPicPr>
            <a:picLocks noChangeAspect="1"/>
          </p:cNvPicPr>
          <p:nvPr/>
        </p:nvPicPr>
        <p:blipFill>
          <a:blip r:embed="rId3"/>
          <a:stretch>
            <a:fillRect/>
          </a:stretch>
        </p:blipFill>
        <p:spPr>
          <a:xfrm>
            <a:off x="2076061" y="4404049"/>
            <a:ext cx="8039878" cy="2453951"/>
          </a:xfrm>
          <a:prstGeom prst="rect">
            <a:avLst/>
          </a:prstGeom>
        </p:spPr>
      </p:pic>
    </p:spTree>
    <p:extLst>
      <p:ext uri="{BB962C8B-B14F-4D97-AF65-F5344CB8AC3E}">
        <p14:creationId xmlns:p14="http://schemas.microsoft.com/office/powerpoint/2010/main" val="2585970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CBD30-A07B-4C38-BED9-65215CA29A4B}"/>
              </a:ext>
            </a:extLst>
          </p:cNvPr>
          <p:cNvSpPr>
            <a:spLocks noGrp="1"/>
          </p:cNvSpPr>
          <p:nvPr>
            <p:ph type="title"/>
          </p:nvPr>
        </p:nvSpPr>
        <p:spPr>
          <a:xfrm>
            <a:off x="838200" y="151002"/>
            <a:ext cx="10515600" cy="1367406"/>
          </a:xfrm>
        </p:spPr>
        <p:txBody>
          <a:bodyPr>
            <a:normAutofit/>
          </a:bodyPr>
          <a:lstStyle/>
          <a:p>
            <a:pPr algn="ctr"/>
            <a:r>
              <a:rPr lang="en-US" sz="5400" b="1" dirty="0"/>
              <a:t>Statistics:</a:t>
            </a:r>
          </a:p>
        </p:txBody>
      </p:sp>
      <p:sp>
        <p:nvSpPr>
          <p:cNvPr id="3" name="Content Placeholder 2">
            <a:extLst>
              <a:ext uri="{FF2B5EF4-FFF2-40B4-BE49-F238E27FC236}">
                <a16:creationId xmlns:a16="http://schemas.microsoft.com/office/drawing/2014/main" id="{9D7C132E-A1B7-442E-80E4-58883F64CC96}"/>
              </a:ext>
            </a:extLst>
          </p:cNvPr>
          <p:cNvSpPr>
            <a:spLocks noGrp="1"/>
          </p:cNvSpPr>
          <p:nvPr>
            <p:ph idx="1"/>
          </p:nvPr>
        </p:nvSpPr>
        <p:spPr>
          <a:xfrm>
            <a:off x="838200" y="1690688"/>
            <a:ext cx="5096069" cy="5087617"/>
          </a:xfrm>
        </p:spPr>
        <p:txBody>
          <a:bodyPr>
            <a:noAutofit/>
          </a:bodyPr>
          <a:lstStyle/>
          <a:p>
            <a:r>
              <a:rPr lang="en-US" sz="3200"/>
              <a:t>2,617x touches /day</a:t>
            </a:r>
          </a:p>
          <a:p>
            <a:r>
              <a:rPr lang="en-US" sz="3200"/>
              <a:t>150x unlocks /day</a:t>
            </a:r>
          </a:p>
          <a:p>
            <a:r>
              <a:rPr lang="en-US" sz="3200"/>
              <a:t>2 hr. 51 min. screentime</a:t>
            </a:r>
          </a:p>
          <a:p>
            <a:r>
              <a:rPr lang="en-US" sz="3200"/>
              <a:t>62x /day texting</a:t>
            </a:r>
          </a:p>
          <a:p>
            <a:r>
              <a:rPr lang="en-US" sz="3200"/>
              <a:t>40% night check</a:t>
            </a:r>
          </a:p>
          <a:p>
            <a:r>
              <a:rPr lang="en-US" sz="3200"/>
              <a:t>71% arm’s reach</a:t>
            </a:r>
          </a:p>
          <a:p>
            <a:r>
              <a:rPr lang="en-US" sz="3200"/>
              <a:t>85% check in conversation</a:t>
            </a:r>
          </a:p>
          <a:p>
            <a:r>
              <a:rPr lang="en-US" sz="3200"/>
              <a:t>75% carry everywhere</a:t>
            </a:r>
          </a:p>
          <a:p>
            <a:r>
              <a:rPr lang="en-US" sz="3200"/>
              <a:t>80% last / first</a:t>
            </a:r>
            <a:endParaRPr lang="en-US" sz="3200" dirty="0"/>
          </a:p>
        </p:txBody>
      </p:sp>
      <p:pic>
        <p:nvPicPr>
          <p:cNvPr id="4" name="Picture 3">
            <a:extLst>
              <a:ext uri="{FF2B5EF4-FFF2-40B4-BE49-F238E27FC236}">
                <a16:creationId xmlns:a16="http://schemas.microsoft.com/office/drawing/2014/main" id="{C5841D57-90CB-447E-AEAF-00FF9DE5196E}"/>
              </a:ext>
            </a:extLst>
          </p:cNvPr>
          <p:cNvPicPr>
            <a:picLocks noChangeAspect="1"/>
          </p:cNvPicPr>
          <p:nvPr/>
        </p:nvPicPr>
        <p:blipFill>
          <a:blip r:embed="rId2"/>
          <a:stretch>
            <a:fillRect/>
          </a:stretch>
        </p:blipFill>
        <p:spPr>
          <a:xfrm>
            <a:off x="1240971" y="188430"/>
            <a:ext cx="2942440" cy="1502258"/>
          </a:xfrm>
          <a:prstGeom prst="rect">
            <a:avLst/>
          </a:prstGeom>
          <a:ln>
            <a:noFill/>
          </a:ln>
          <a:effectLst>
            <a:softEdge rad="112500"/>
          </a:effectLst>
        </p:spPr>
      </p:pic>
      <p:pic>
        <p:nvPicPr>
          <p:cNvPr id="5" name="Picture 4">
            <a:extLst>
              <a:ext uri="{FF2B5EF4-FFF2-40B4-BE49-F238E27FC236}">
                <a16:creationId xmlns:a16="http://schemas.microsoft.com/office/drawing/2014/main" id="{F4E34467-D4E9-47E7-B6A8-24244F39F0D1}"/>
              </a:ext>
            </a:extLst>
          </p:cNvPr>
          <p:cNvPicPr>
            <a:picLocks noChangeAspect="1"/>
          </p:cNvPicPr>
          <p:nvPr/>
        </p:nvPicPr>
        <p:blipFill>
          <a:blip r:embed="rId3"/>
          <a:stretch>
            <a:fillRect/>
          </a:stretch>
        </p:blipFill>
        <p:spPr>
          <a:xfrm>
            <a:off x="6167534" y="1343607"/>
            <a:ext cx="6024465" cy="5511217"/>
          </a:xfrm>
          <a:prstGeom prst="rect">
            <a:avLst/>
          </a:prstGeom>
        </p:spPr>
      </p:pic>
    </p:spTree>
    <p:extLst>
      <p:ext uri="{BB962C8B-B14F-4D97-AF65-F5344CB8AC3E}">
        <p14:creationId xmlns:p14="http://schemas.microsoft.com/office/powerpoint/2010/main" val="3809327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58251-9DAA-4689-AB19-5057F1150B5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E6FD51C-A75D-4C4D-B502-01B00E1E5563}"/>
              </a:ext>
            </a:extLst>
          </p:cNvPr>
          <p:cNvSpPr>
            <a:spLocks noGrp="1"/>
          </p:cNvSpPr>
          <p:nvPr>
            <p:ph idx="1"/>
          </p:nvPr>
        </p:nvSpPr>
        <p:spPr>
          <a:xfrm>
            <a:off x="3669834" y="365125"/>
            <a:ext cx="4852332" cy="6316909"/>
          </a:xfrm>
        </p:spPr>
        <p:txBody>
          <a:bodyPr>
            <a:normAutofit/>
          </a:bodyPr>
          <a:lstStyle/>
          <a:p>
            <a:r>
              <a:rPr lang="en-US" sz="3600" b="1" dirty="0"/>
              <a:t>1 Corinthians 6:12-13  </a:t>
            </a:r>
            <a:r>
              <a:rPr lang="en-US" sz="3600" i="1" dirty="0"/>
              <a:t>“All things are lawful for me, but all things are not profitable. All things are lawful for me, but I will not be brought under the power of any. Foods for the stomach and the stomach for foods, but God will destroy both it and them…”</a:t>
            </a:r>
            <a:endParaRPr lang="en-US" sz="3600" dirty="0"/>
          </a:p>
        </p:txBody>
      </p:sp>
      <p:pic>
        <p:nvPicPr>
          <p:cNvPr id="4" name="Picture 3">
            <a:extLst>
              <a:ext uri="{FF2B5EF4-FFF2-40B4-BE49-F238E27FC236}">
                <a16:creationId xmlns:a16="http://schemas.microsoft.com/office/drawing/2014/main" id="{20E34A21-D084-4806-9743-1C9D40D65113}"/>
              </a:ext>
            </a:extLst>
          </p:cNvPr>
          <p:cNvPicPr>
            <a:picLocks noChangeAspect="1"/>
          </p:cNvPicPr>
          <p:nvPr/>
        </p:nvPicPr>
        <p:blipFill>
          <a:blip r:embed="rId2"/>
          <a:stretch>
            <a:fillRect/>
          </a:stretch>
        </p:blipFill>
        <p:spPr>
          <a:xfrm>
            <a:off x="8825217" y="1290219"/>
            <a:ext cx="2824081" cy="4466720"/>
          </a:xfrm>
          <a:prstGeom prst="rect">
            <a:avLst/>
          </a:prstGeom>
        </p:spPr>
      </p:pic>
      <p:pic>
        <p:nvPicPr>
          <p:cNvPr id="6" name="Picture 5">
            <a:extLst>
              <a:ext uri="{FF2B5EF4-FFF2-40B4-BE49-F238E27FC236}">
                <a16:creationId xmlns:a16="http://schemas.microsoft.com/office/drawing/2014/main" id="{CD3DBF6C-2CB4-4632-9A59-D98C4655A3E2}"/>
              </a:ext>
            </a:extLst>
          </p:cNvPr>
          <p:cNvPicPr>
            <a:picLocks noChangeAspect="1"/>
          </p:cNvPicPr>
          <p:nvPr/>
        </p:nvPicPr>
        <p:blipFill>
          <a:blip r:embed="rId3"/>
          <a:stretch>
            <a:fillRect/>
          </a:stretch>
        </p:blipFill>
        <p:spPr>
          <a:xfrm rot="16200000">
            <a:off x="-841220" y="2057724"/>
            <a:ext cx="5699555" cy="2931709"/>
          </a:xfrm>
          <a:prstGeom prst="rect">
            <a:avLst/>
          </a:prstGeom>
        </p:spPr>
      </p:pic>
    </p:spTree>
    <p:extLst>
      <p:ext uri="{BB962C8B-B14F-4D97-AF65-F5344CB8AC3E}">
        <p14:creationId xmlns:p14="http://schemas.microsoft.com/office/powerpoint/2010/main" val="2459238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2B4F8-51F3-47FB-B969-74D10CB05C1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B457153-F1F3-4F24-90DD-B2017E75ACC5}"/>
              </a:ext>
            </a:extLst>
          </p:cNvPr>
          <p:cNvSpPr>
            <a:spLocks noGrp="1"/>
          </p:cNvSpPr>
          <p:nvPr>
            <p:ph idx="1"/>
          </p:nvPr>
        </p:nvSpPr>
        <p:spPr>
          <a:xfrm>
            <a:off x="838200" y="3858935"/>
            <a:ext cx="10515600" cy="2633939"/>
          </a:xfrm>
        </p:spPr>
        <p:txBody>
          <a:bodyPr>
            <a:normAutofit/>
          </a:bodyPr>
          <a:lstStyle/>
          <a:p>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Romans 15:4  </a:t>
            </a:r>
            <a:r>
              <a:rPr lang="en-US" sz="4000" i="1" dirty="0">
                <a:effectLst/>
                <a:latin typeface="Times New Roman" panose="02020603050405020304" pitchFamily="18" charset="0"/>
                <a:ea typeface="Calibri" panose="020F0502020204030204" pitchFamily="34" charset="0"/>
                <a:cs typeface="Times New Roman" panose="02020603050405020304" pitchFamily="18" charset="0"/>
              </a:rPr>
              <a:t>“For whatever things were written before were written for our learning, that we through the patience and comfort of the Scriptures might have hope”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50AD92EB-B3C1-414E-A210-A0DBCC036287}"/>
              </a:ext>
            </a:extLst>
          </p:cNvPr>
          <p:cNvPicPr>
            <a:picLocks noChangeAspect="1"/>
          </p:cNvPicPr>
          <p:nvPr/>
        </p:nvPicPr>
        <p:blipFill>
          <a:blip r:embed="rId2"/>
          <a:stretch>
            <a:fillRect/>
          </a:stretch>
        </p:blipFill>
        <p:spPr>
          <a:xfrm>
            <a:off x="1589314" y="0"/>
            <a:ext cx="9013371" cy="3309457"/>
          </a:xfrm>
          <a:prstGeom prst="rect">
            <a:avLst/>
          </a:prstGeom>
        </p:spPr>
      </p:pic>
    </p:spTree>
    <p:extLst>
      <p:ext uri="{BB962C8B-B14F-4D97-AF65-F5344CB8AC3E}">
        <p14:creationId xmlns:p14="http://schemas.microsoft.com/office/powerpoint/2010/main" val="2235785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ADFC3-41E9-4359-9F88-D54811EE641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3F63134-B599-492B-967C-E0F06980E4D5}"/>
              </a:ext>
            </a:extLst>
          </p:cNvPr>
          <p:cNvSpPr>
            <a:spLocks noGrp="1"/>
          </p:cNvSpPr>
          <p:nvPr>
            <p:ph idx="1"/>
          </p:nvPr>
        </p:nvSpPr>
        <p:spPr>
          <a:xfrm>
            <a:off x="302004" y="511727"/>
            <a:ext cx="11534861" cy="6115575"/>
          </a:xfrm>
        </p:spPr>
        <p:txBody>
          <a:bodyPr>
            <a:normAutofit lnSpcReduction="10000"/>
          </a:bodyPr>
          <a:lstStyle/>
          <a:p>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Deuteronomy 6:6-9,  17-18  </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“And these words which I command you today shall be in your heart. You shall teach them diligently to your children, and shall talk of them when you sit in your house, when you walk by the way, when you lie down, and when you rise up. You shall bind them as a sign on your hand, and they shall be as frontlets between your eyes. You shall write them on the doorposts of your house and on your gates… You shall diligently keep the commandments of the LORD your God, His testimonies, and His statutes which He has commanded you. And you shall do what is right and good in the sight of the LORD, that it may be well with you, and that you may go in and possess the good land of which the LORD swore to your fathers”</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619818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84D0B-34DC-4479-92FB-060C2E19C7C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CF2F587-EF9C-4014-8DE4-1E251DADBA75}"/>
              </a:ext>
            </a:extLst>
          </p:cNvPr>
          <p:cNvSpPr>
            <a:spLocks noGrp="1"/>
          </p:cNvSpPr>
          <p:nvPr>
            <p:ph idx="1"/>
          </p:nvPr>
        </p:nvSpPr>
        <p:spPr>
          <a:xfrm>
            <a:off x="713063" y="738231"/>
            <a:ext cx="10779853" cy="5838738"/>
          </a:xfrm>
        </p:spPr>
        <p:txBody>
          <a:bodyPr>
            <a:normAutofit/>
          </a:bodyPr>
          <a:lstStyle/>
          <a:p>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Deuteronomy 17:18-20  </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“Also it shall be, when he sits on the throne of his kingdom, that he shall write for himself a copy of this law in a book, from the one before the priests, the Levites. And it shall be with him, and he shall read it all the days of his life, that he may learn to fear the LORD his God and be careful to observe all the words of this law and these statutes, that his heart may not be lifted above his brethren, that he may not turn aside from the commandment to the right hand or to the left, and that he may prolong his days in his kingdom, he and his children in the midst of Israel”</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91899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999CA-6662-40B6-94B3-9DE2AD60F71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F21E7DD-EDAC-4BDD-A41D-E26059A44B7B}"/>
              </a:ext>
            </a:extLst>
          </p:cNvPr>
          <p:cNvSpPr>
            <a:spLocks noGrp="1"/>
          </p:cNvSpPr>
          <p:nvPr>
            <p:ph idx="1"/>
          </p:nvPr>
        </p:nvSpPr>
        <p:spPr>
          <a:xfrm>
            <a:off x="838200" y="1558211"/>
            <a:ext cx="10515600" cy="4618751"/>
          </a:xfrm>
        </p:spPr>
        <p:txBody>
          <a:bodyPr>
            <a:normAutofit/>
          </a:bodyPr>
          <a:lstStyle/>
          <a:p>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Deuteronomy 33:10  </a:t>
            </a: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“They shall teach Jacob Your judgments, and Israel Your law. They shall put incense before You, and a whole burnt sacrifice on Your altar”</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E5557039-D9A0-468D-8D2A-70BCB0675962}"/>
              </a:ext>
            </a:extLst>
          </p:cNvPr>
          <p:cNvPicPr>
            <a:picLocks noChangeAspect="1"/>
          </p:cNvPicPr>
          <p:nvPr/>
        </p:nvPicPr>
        <p:blipFill>
          <a:blip r:embed="rId2"/>
          <a:stretch>
            <a:fillRect/>
          </a:stretch>
        </p:blipFill>
        <p:spPr>
          <a:xfrm>
            <a:off x="3641955" y="3594447"/>
            <a:ext cx="4908089" cy="3263553"/>
          </a:xfrm>
          <a:prstGeom prst="rect">
            <a:avLst/>
          </a:prstGeom>
        </p:spPr>
      </p:pic>
    </p:spTree>
    <p:extLst>
      <p:ext uri="{BB962C8B-B14F-4D97-AF65-F5344CB8AC3E}">
        <p14:creationId xmlns:p14="http://schemas.microsoft.com/office/powerpoint/2010/main" val="39802167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3CF40-0926-438D-A04A-0D64A84AE70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F103EC9-5CB4-420F-88A0-C35A6E854240}"/>
              </a:ext>
            </a:extLst>
          </p:cNvPr>
          <p:cNvSpPr>
            <a:spLocks noGrp="1"/>
          </p:cNvSpPr>
          <p:nvPr>
            <p:ph idx="1"/>
          </p:nvPr>
        </p:nvSpPr>
        <p:spPr>
          <a:xfrm>
            <a:off x="838200" y="2457973"/>
            <a:ext cx="10515600" cy="3718989"/>
          </a:xfrm>
        </p:spPr>
        <p:txBody>
          <a:bodyPr>
            <a:normAutofit/>
          </a:bodyPr>
          <a:lstStyle/>
          <a:p>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Matthew 22:29  </a:t>
            </a:r>
            <a:r>
              <a:rPr lang="en-US" sz="4000" i="1" dirty="0">
                <a:effectLst/>
                <a:latin typeface="Times New Roman" panose="02020603050405020304" pitchFamily="18" charset="0"/>
                <a:ea typeface="Calibri" panose="020F0502020204030204" pitchFamily="34" charset="0"/>
                <a:cs typeface="Times New Roman" panose="02020603050405020304" pitchFamily="18" charset="0"/>
              </a:rPr>
              <a:t>“Jesus answered and said to them, You are mistaken, not knowing the scriptures nor the power of God”</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8030095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Office Theme</Template>
  <TotalTime>2111</TotalTime>
  <Words>699</Words>
  <Application>Microsoft Office PowerPoint</Application>
  <PresentationFormat>Widescreen</PresentationFormat>
  <Paragraphs>44</Paragraphs>
  <Slides>14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Arial Black</vt:lpstr>
      <vt:lpstr>Calibri</vt:lpstr>
      <vt:lpstr>Calibri Light</vt:lpstr>
      <vt:lpstr>Times New Roman</vt:lpstr>
      <vt:lpstr>Office Theme</vt:lpstr>
      <vt:lpstr>PowerPoint Presentation</vt:lpstr>
      <vt:lpstr>NOMOPHOBIA</vt:lpstr>
      <vt:lpstr>Statistics: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________________ =</vt:lpstr>
      <vt:lpstr>Statistics: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 Lancaster</dc:creator>
  <cp:lastModifiedBy>Doug Lancaster</cp:lastModifiedBy>
  <cp:revision>5</cp:revision>
  <dcterms:created xsi:type="dcterms:W3CDTF">2021-03-19T15:52:37Z</dcterms:created>
  <dcterms:modified xsi:type="dcterms:W3CDTF">2022-03-20T00:33:14Z</dcterms:modified>
</cp:coreProperties>
</file>