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4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F"/>
    <a:srgbClr val="066688"/>
    <a:srgbClr val="C91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89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22160-471E-4757-B987-2E6AAAE75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DBE3A-ADEC-49A4-A33B-C1B10A528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DC3FD-ADBD-4647-B3C2-8E97A4F5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641E4-C7C4-49AB-85E9-E021395A3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48F5E-B435-40C8-82AF-B13B2DFD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8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89AF-D787-498F-B2CC-27193714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2A0C9-E42E-4D4D-9E40-28AD3F55E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49B5E-5B2E-4EB4-9958-2261FDE2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F034C-7050-45DE-94B9-7AEA14F9E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1E914-8E8E-4FE4-8316-A8FAD486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CC0AF2-57B7-404D-8117-413FF696E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4DA91-81DE-4AFC-9ADD-9246288AF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2D982-89EF-4F2C-A7E9-17E42C28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F986E-1284-46E6-B56E-B39B23012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C2454-ED5E-430E-ADF9-B25DB0605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6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4BFC1-9236-4B93-9919-36EFD7C8B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47BD-94EE-481C-B7BC-B7B8F3D12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A7DA2-C057-4824-969F-059C328E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D3E8D-8E18-465A-A113-88B2713DD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25C04-858A-44D2-9046-3F7FCF3F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9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CFDC6-D1E5-43C3-98EF-F986EE2B3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9F660-4B92-4E31-9060-BC8C67D3B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87D3E-9086-4382-95F3-A217FDA37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F5AC1-261C-48C1-A3C5-A785D3CF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E26E9-330E-494F-B72D-DA047AD7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54E1-B123-4378-BF9D-1522A4EB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0E0E5-CAFE-4406-9D5D-B236AE4E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B8E1C-89BB-4392-9166-A5AB38E8D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BF8EF-1B92-4BA1-BBA7-AFA49F19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D1117-4104-4A6F-8FDA-9A8E3CBF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44C72-BF16-4905-9B3B-3E8842E5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2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9D845-FD49-4656-BED0-CD180D1A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D1B0C-94A1-4E78-8A34-B42A9013F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E6A70-0416-4D39-A072-ED94207A8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A2BF75-45C6-4D68-B57D-B812777EC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4B538F-04A7-4334-9ED2-52F28F3AB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CABAF-A87A-4B31-AE09-FE22BB6C3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3A216-2E86-4BE0-959C-EAF00F35F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57DDBF-B88D-4E0A-A0C0-32CBDC64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5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8BC7-EDC9-46E2-9FC8-A6F0EBE0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B88419-906D-4AB3-9173-3591CB19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97E3F-4A7B-413F-8C40-D94F51B36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B3E44B-5827-475A-8309-73DAF1215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3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2A4FC0-3B51-4A0E-A806-1BB80155B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A7F76F-1F36-4E55-8076-3F1D3E914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C5A04-7C63-4BFD-95A3-4B1BA919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2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8187A-870D-4F64-B1A3-3C753430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692BE-9D3A-4C76-9D46-9D4B7C896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B0AFC-1F0B-48BD-8D2A-52468147C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7B0F7-C94B-4B3E-B657-7F5F02B6E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08720-5F61-412B-8346-7CB1F3209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88899-B16E-43B8-9E8C-E0467BFE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3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7CC8-CAE4-4E0D-BE7E-BC7437B1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82DFB9-B6EC-499E-AB9B-0A9C1BEB2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2F7BA-D8BE-436F-A677-F0AD487C2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B01C4-A53B-43D3-B35E-EEC26D5E9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07E82-D660-468A-9C1F-F3B7FBA0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1DAC5-5C41-4238-8F95-54A3A449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8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79742-0D07-4876-9370-C2B64D05D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9F88D-2A19-4200-9048-A029DC57D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BA217-12DC-4B96-A17A-80B302CA5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F8297-6E94-4485-BEED-8D4E50EB6C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C4F27-F6B8-471B-9009-2324F5588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9D2BE-7A7B-4262-85DE-90B0BFFF6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5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A1F0E31-7C72-4125-B884-3379238672A7}"/>
              </a:ext>
            </a:extLst>
          </p:cNvPr>
          <p:cNvGrpSpPr/>
          <p:nvPr/>
        </p:nvGrpSpPr>
        <p:grpSpPr>
          <a:xfrm>
            <a:off x="0" y="9832"/>
            <a:ext cx="12192000" cy="6858000"/>
            <a:chOff x="0" y="0"/>
            <a:chExt cx="12192000" cy="6858000"/>
          </a:xfrm>
        </p:grpSpPr>
        <p:pic>
          <p:nvPicPr>
            <p:cNvPr id="1026" name="Picture 2" descr="MMP: Devoted Together | Hope Christian Fellowship">
              <a:extLst>
                <a:ext uri="{FF2B5EF4-FFF2-40B4-BE49-F238E27FC236}">
                  <a16:creationId xmlns:a16="http://schemas.microsoft.com/office/drawing/2014/main" id="{EAF7D0DB-C501-4124-BD5D-BE9978C8E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6CAD48B-3ADC-4468-BB95-3A721ED954B5}"/>
                </a:ext>
              </a:extLst>
            </p:cNvPr>
            <p:cNvSpPr txBox="1"/>
            <p:nvPr/>
          </p:nvSpPr>
          <p:spPr>
            <a:xfrm>
              <a:off x="9272337" y="4154905"/>
              <a:ext cx="2265364" cy="523220"/>
            </a:xfrm>
            <a:prstGeom prst="rect">
              <a:avLst/>
            </a:prstGeom>
            <a:solidFill>
              <a:srgbClr val="FFFBEF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i="1" dirty="0">
                  <a:solidFill>
                    <a:srgbClr val="066688"/>
                  </a:solidFill>
                  <a:latin typeface="Arial Nova Light" panose="020B0304020202020204" pitchFamily="34" charset="0"/>
                </a:rPr>
                <a:t>                      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9CA6865-0F38-4E4E-9232-165DCC8CB45D}"/>
              </a:ext>
            </a:extLst>
          </p:cNvPr>
          <p:cNvSpPr txBox="1"/>
          <p:nvPr/>
        </p:nvSpPr>
        <p:spPr>
          <a:xfrm>
            <a:off x="0" y="406340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66688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TO THE WORD                                                                 ACTS 2:42-47</a:t>
            </a:r>
          </a:p>
        </p:txBody>
      </p:sp>
    </p:spTree>
    <p:extLst>
      <p:ext uri="{BB962C8B-B14F-4D97-AF65-F5344CB8AC3E}">
        <p14:creationId xmlns:p14="http://schemas.microsoft.com/office/powerpoint/2010/main" val="413853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cap="all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we should be devoted to the Word because of who authored it!</a:t>
            </a:r>
          </a:p>
        </p:txBody>
      </p:sp>
    </p:spTree>
    <p:extLst>
      <p:ext uri="{BB962C8B-B14F-4D97-AF65-F5344CB8AC3E}">
        <p14:creationId xmlns:p14="http://schemas.microsoft.com/office/powerpoint/2010/main" val="3274895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583532" y="1536174"/>
            <a:ext cx="1102493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is the authority on life since He created it; therefore,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 authorship alone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reason to be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devoted to the Word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93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cap="all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ARE WE TRULY DEVOTED TO THE WORD?</a:t>
            </a:r>
          </a:p>
        </p:txBody>
      </p:sp>
    </p:spTree>
    <p:extLst>
      <p:ext uri="{BB962C8B-B14F-4D97-AF65-F5344CB8AC3E}">
        <p14:creationId xmlns:p14="http://schemas.microsoft.com/office/powerpoint/2010/main" val="3697022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728330" y="2459504"/>
            <a:ext cx="107353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“lay up these words of mine in your heart and in your soul”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Deut. 11:18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3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728330" y="1074510"/>
            <a:ext cx="1073534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</a:t>
            </a:r>
            <a:r>
              <a:rPr lang="en-US" sz="6000" b="1" i="1" dirty="0">
                <a:solidFill>
                  <a:srgbClr val="FFFF00"/>
                </a:solidFill>
              </a:rPr>
              <a:t>bind</a:t>
            </a:r>
            <a:r>
              <a:rPr lang="en-US" sz="6000" b="1" i="1" dirty="0">
                <a:solidFill>
                  <a:schemeClr val="bg1"/>
                </a:solidFill>
              </a:rPr>
              <a:t> them as a sign on your hand,” to </a:t>
            </a:r>
            <a:r>
              <a:rPr lang="en-US" sz="6000" b="1" i="1" dirty="0">
                <a:solidFill>
                  <a:srgbClr val="FFFF00"/>
                </a:solidFill>
              </a:rPr>
              <a:t>fix</a:t>
            </a:r>
            <a:r>
              <a:rPr lang="en-US" sz="6000" b="1" i="1" dirty="0">
                <a:solidFill>
                  <a:schemeClr val="bg1"/>
                </a:solidFill>
              </a:rPr>
              <a:t> them “as frontlets between your eyes,” and to “</a:t>
            </a:r>
            <a:r>
              <a:rPr lang="en-US" sz="6000" b="1" i="1" dirty="0">
                <a:solidFill>
                  <a:srgbClr val="FFFF00"/>
                </a:solidFill>
              </a:rPr>
              <a:t>write</a:t>
            </a:r>
            <a:r>
              <a:rPr lang="en-US" sz="6000" b="1" i="1" dirty="0">
                <a:solidFill>
                  <a:schemeClr val="bg1"/>
                </a:solidFill>
              </a:rPr>
              <a:t> them on the doorposts of your house and on your gates”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Deut. 11:18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6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728330" y="2459504"/>
            <a:ext cx="107353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rgbClr val="FFFF00"/>
                </a:solidFill>
              </a:rPr>
              <a:t>Devotion</a:t>
            </a:r>
            <a:r>
              <a:rPr lang="en-US" sz="6000" b="1" i="1" dirty="0">
                <a:solidFill>
                  <a:schemeClr val="bg1"/>
                </a:solidFill>
              </a:rPr>
              <a:t> to the Word means that you </a:t>
            </a:r>
            <a:r>
              <a:rPr lang="en-US" sz="6000" b="1" i="1" dirty="0">
                <a:solidFill>
                  <a:srgbClr val="FFFF00"/>
                </a:solidFill>
              </a:rPr>
              <a:t>consistently engage </a:t>
            </a:r>
            <a:r>
              <a:rPr lang="en-US" sz="6000" b="1" i="1" dirty="0">
                <a:solidFill>
                  <a:schemeClr val="bg1"/>
                </a:solidFill>
              </a:rPr>
              <a:t>it.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2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728330" y="1074510"/>
            <a:ext cx="1073534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“they </a:t>
            </a:r>
            <a:r>
              <a:rPr lang="en-US" sz="6000" b="1" i="1" dirty="0">
                <a:solidFill>
                  <a:srgbClr val="FFFF00"/>
                </a:solidFill>
              </a:rPr>
              <a:t>received the word</a:t>
            </a:r>
            <a:r>
              <a:rPr lang="en-US" sz="6000" b="1" i="1" dirty="0">
                <a:solidFill>
                  <a:schemeClr val="bg1"/>
                </a:solidFill>
              </a:rPr>
              <a:t> with all eagerness, </a:t>
            </a:r>
            <a:r>
              <a:rPr lang="en-US" sz="6000" b="1" i="1" dirty="0">
                <a:solidFill>
                  <a:srgbClr val="FFFF00"/>
                </a:solidFill>
              </a:rPr>
              <a:t>examining the Scriptures</a:t>
            </a:r>
            <a:r>
              <a:rPr lang="en-US" sz="6000" b="1" i="1" dirty="0">
                <a:solidFill>
                  <a:schemeClr val="bg1"/>
                </a:solidFill>
              </a:rPr>
              <a:t> daily to see if these things were so”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Acts 17:11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92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cap="all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ARE WE TRULY DEVOTED TO THE WORD?</a:t>
            </a:r>
          </a:p>
        </p:txBody>
      </p:sp>
    </p:spTree>
    <p:extLst>
      <p:ext uri="{BB962C8B-B14F-4D97-AF65-F5344CB8AC3E}">
        <p14:creationId xmlns:p14="http://schemas.microsoft.com/office/powerpoint/2010/main" val="2229798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cap="all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The first century church were experts in church growth. </a:t>
            </a:r>
          </a:p>
        </p:txBody>
      </p:sp>
    </p:spTree>
    <p:extLst>
      <p:ext uri="{BB962C8B-B14F-4D97-AF65-F5344CB8AC3E}">
        <p14:creationId xmlns:p14="http://schemas.microsoft.com/office/powerpoint/2010/main" val="108409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728330" y="1536174"/>
            <a:ext cx="1073534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“So those who received his word were baptized, and there were added that day about </a:t>
            </a:r>
            <a:r>
              <a:rPr lang="en-US" sz="6000" b="1" i="1" dirty="0">
                <a:solidFill>
                  <a:srgbClr val="FFFF00"/>
                </a:solidFill>
              </a:rPr>
              <a:t>three thousand souls</a:t>
            </a:r>
            <a:r>
              <a:rPr lang="en-US" sz="6000" b="1" i="1" dirty="0">
                <a:solidFill>
                  <a:schemeClr val="bg1"/>
                </a:solidFill>
              </a:rPr>
              <a:t>.”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Acts 2:41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78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728330" y="1536174"/>
            <a:ext cx="1073534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“But many of those who had heard the word believed, and the number of the men came to about </a:t>
            </a:r>
            <a:r>
              <a:rPr lang="en-US" sz="6000" b="1" i="1" dirty="0">
                <a:solidFill>
                  <a:srgbClr val="FFFF00"/>
                </a:solidFill>
              </a:rPr>
              <a:t>five thousand</a:t>
            </a:r>
            <a:r>
              <a:rPr lang="en-US" sz="6000" b="1" i="1" dirty="0">
                <a:solidFill>
                  <a:schemeClr val="bg1"/>
                </a:solidFill>
              </a:rPr>
              <a:t>.”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Acts 4:4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8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0" y="-542"/>
            <a:ext cx="121920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</a:rPr>
              <a:t>“And they </a:t>
            </a:r>
            <a:r>
              <a:rPr lang="en-US" sz="3600" b="1" i="1" dirty="0">
                <a:solidFill>
                  <a:srgbClr val="FFFF00"/>
                </a:solidFill>
              </a:rPr>
              <a:t>devoted themselves</a:t>
            </a:r>
            <a:r>
              <a:rPr lang="en-US" sz="3600" b="1" i="1" dirty="0">
                <a:solidFill>
                  <a:schemeClr val="bg1"/>
                </a:solidFill>
              </a:rPr>
              <a:t> to the </a:t>
            </a:r>
            <a:r>
              <a:rPr lang="en-US" sz="3600" b="1" i="1" dirty="0">
                <a:solidFill>
                  <a:srgbClr val="FFFF00"/>
                </a:solidFill>
              </a:rPr>
              <a:t>apostles' teaching </a:t>
            </a:r>
            <a:r>
              <a:rPr lang="en-US" sz="3600" b="1" i="1" dirty="0">
                <a:solidFill>
                  <a:schemeClr val="bg1"/>
                </a:solidFill>
              </a:rPr>
              <a:t>and the </a:t>
            </a:r>
            <a:r>
              <a:rPr lang="en-US" sz="3600" b="1" i="1" dirty="0">
                <a:solidFill>
                  <a:srgbClr val="FFFF00"/>
                </a:solidFill>
              </a:rPr>
              <a:t>fellowship</a:t>
            </a:r>
            <a:r>
              <a:rPr lang="en-US" sz="3600" b="1" i="1" dirty="0">
                <a:solidFill>
                  <a:schemeClr val="bg1"/>
                </a:solidFill>
              </a:rPr>
              <a:t>, to the </a:t>
            </a:r>
            <a:r>
              <a:rPr lang="en-US" sz="3600" b="1" i="1" dirty="0">
                <a:solidFill>
                  <a:srgbClr val="FFFF00"/>
                </a:solidFill>
              </a:rPr>
              <a:t>breaking of bread </a:t>
            </a:r>
            <a:r>
              <a:rPr lang="en-US" sz="3600" b="1" i="1" dirty="0">
                <a:solidFill>
                  <a:schemeClr val="bg1"/>
                </a:solidFill>
              </a:rPr>
              <a:t>and the </a:t>
            </a:r>
            <a:r>
              <a:rPr lang="en-US" sz="3600" b="1" i="1" dirty="0">
                <a:solidFill>
                  <a:srgbClr val="FFFF00"/>
                </a:solidFill>
              </a:rPr>
              <a:t>prayers</a:t>
            </a:r>
            <a:r>
              <a:rPr lang="en-US" sz="3600" b="1" i="1" dirty="0">
                <a:solidFill>
                  <a:schemeClr val="bg1"/>
                </a:solidFill>
              </a:rPr>
              <a:t>. And awe came upon every soul, and many wonders and signs were being done through the apostles. And all who believed were together and </a:t>
            </a:r>
            <a:r>
              <a:rPr lang="en-US" sz="3600" b="1" i="1" dirty="0">
                <a:solidFill>
                  <a:srgbClr val="FFFF00"/>
                </a:solidFill>
              </a:rPr>
              <a:t>had all things in common</a:t>
            </a:r>
            <a:r>
              <a:rPr lang="en-US" sz="3600" b="1" i="1" dirty="0">
                <a:solidFill>
                  <a:schemeClr val="bg1"/>
                </a:solidFill>
              </a:rPr>
              <a:t>. And they were </a:t>
            </a:r>
            <a:r>
              <a:rPr lang="en-US" sz="3600" b="1" i="1" dirty="0">
                <a:solidFill>
                  <a:srgbClr val="FFFF00"/>
                </a:solidFill>
              </a:rPr>
              <a:t>selling</a:t>
            </a:r>
            <a:r>
              <a:rPr lang="en-US" sz="3600" b="1" i="1" dirty="0">
                <a:solidFill>
                  <a:schemeClr val="bg1"/>
                </a:solidFill>
              </a:rPr>
              <a:t> their possessions and belongings and </a:t>
            </a:r>
            <a:r>
              <a:rPr lang="en-US" sz="3600" b="1" i="1" dirty="0">
                <a:solidFill>
                  <a:srgbClr val="FFFF00"/>
                </a:solidFill>
              </a:rPr>
              <a:t>distributing</a:t>
            </a:r>
            <a:r>
              <a:rPr lang="en-US" sz="3600" b="1" i="1" dirty="0">
                <a:solidFill>
                  <a:schemeClr val="bg1"/>
                </a:solidFill>
              </a:rPr>
              <a:t> the proceeds to all, as any had need. And day by day, attending the temple together and </a:t>
            </a:r>
            <a:r>
              <a:rPr lang="en-US" sz="3600" b="1" i="1" dirty="0">
                <a:solidFill>
                  <a:srgbClr val="FFFF00"/>
                </a:solidFill>
              </a:rPr>
              <a:t>breaking bread </a:t>
            </a:r>
            <a:r>
              <a:rPr lang="en-US" sz="3600" b="1" i="1" dirty="0">
                <a:solidFill>
                  <a:schemeClr val="bg1"/>
                </a:solidFill>
              </a:rPr>
              <a:t>in their homes, they received their food with glad and generous hearts, </a:t>
            </a:r>
            <a:r>
              <a:rPr lang="en-US" sz="3600" b="1" i="1" dirty="0">
                <a:solidFill>
                  <a:srgbClr val="FFFF00"/>
                </a:solidFill>
              </a:rPr>
              <a:t>praising God</a:t>
            </a:r>
            <a:r>
              <a:rPr lang="en-US" sz="3600" b="1" i="1" dirty="0">
                <a:solidFill>
                  <a:schemeClr val="bg1"/>
                </a:solidFill>
              </a:rPr>
              <a:t> and having favor with all the people. And the </a:t>
            </a:r>
            <a:r>
              <a:rPr lang="en-US" sz="3600" b="1" i="1" dirty="0">
                <a:solidFill>
                  <a:srgbClr val="FFFF00"/>
                </a:solidFill>
              </a:rPr>
              <a:t>Lord added to their number</a:t>
            </a:r>
            <a:r>
              <a:rPr lang="en-US" sz="3600" b="1" i="1" dirty="0">
                <a:solidFill>
                  <a:schemeClr val="bg1"/>
                </a:solidFill>
              </a:rPr>
              <a:t> day by day those who were being </a:t>
            </a:r>
            <a:r>
              <a:rPr lang="en-US" sz="3600" b="1" i="1" dirty="0">
                <a:solidFill>
                  <a:srgbClr val="FFFF00"/>
                </a:solidFill>
              </a:rPr>
              <a:t>saved</a:t>
            </a:r>
            <a:r>
              <a:rPr lang="en-US" sz="3600" b="1" i="1" dirty="0">
                <a:solidFill>
                  <a:schemeClr val="bg1"/>
                </a:solidFill>
              </a:rPr>
              <a:t>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Acts 2:42-47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3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DEVOTION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MATTERS!</a:t>
            </a:r>
          </a:p>
        </p:txBody>
      </p:sp>
    </p:spTree>
    <p:extLst>
      <p:ext uri="{BB962C8B-B14F-4D97-AF65-F5344CB8AC3E}">
        <p14:creationId xmlns:p14="http://schemas.microsoft.com/office/powerpoint/2010/main" val="2832964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1322557" y="1128113"/>
            <a:ext cx="954688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to which you are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devoted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consumes your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attention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your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your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even your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finances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0" y="6088559"/>
            <a:ext cx="12192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54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800" b="1" cap="all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“they devoted themselves to the apostles’ teaching”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Acts 2:42</a:t>
            </a:r>
          </a:p>
        </p:txBody>
      </p:sp>
    </p:spTree>
    <p:extLst>
      <p:ext uri="{BB962C8B-B14F-4D97-AF65-F5344CB8AC3E}">
        <p14:creationId xmlns:p14="http://schemas.microsoft.com/office/powerpoint/2010/main" val="799249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524586" y="889844"/>
            <a:ext cx="1114282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chemeClr val="bg1"/>
                </a:solidFill>
              </a:rPr>
              <a:t>“</a:t>
            </a:r>
            <a:r>
              <a:rPr lang="en-US" sz="5400" b="1" i="1" dirty="0">
                <a:solidFill>
                  <a:srgbClr val="FFFF00"/>
                </a:solidFill>
              </a:rPr>
              <a:t>All Scripture </a:t>
            </a:r>
            <a:r>
              <a:rPr lang="en-US" sz="5400" b="1" i="1" dirty="0">
                <a:solidFill>
                  <a:schemeClr val="bg1"/>
                </a:solidFill>
              </a:rPr>
              <a:t>is </a:t>
            </a:r>
            <a:r>
              <a:rPr lang="en-US" sz="5400" b="1" i="1" u="sng" dirty="0">
                <a:solidFill>
                  <a:schemeClr val="bg1"/>
                </a:solidFill>
              </a:rPr>
              <a:t>breathed out by God</a:t>
            </a:r>
            <a:r>
              <a:rPr lang="en-US" sz="5400" b="1" i="1" dirty="0">
                <a:solidFill>
                  <a:schemeClr val="bg1"/>
                </a:solidFill>
              </a:rPr>
              <a:t> and </a:t>
            </a:r>
            <a:r>
              <a:rPr lang="en-US" sz="5400" b="1" i="1" u="sng" dirty="0">
                <a:solidFill>
                  <a:schemeClr val="bg1"/>
                </a:solidFill>
              </a:rPr>
              <a:t>profitable</a:t>
            </a:r>
            <a:r>
              <a:rPr lang="en-US" sz="5400" b="1" i="1" dirty="0">
                <a:solidFill>
                  <a:schemeClr val="bg1"/>
                </a:solidFill>
              </a:rPr>
              <a:t> for </a:t>
            </a:r>
            <a:r>
              <a:rPr lang="en-US" sz="5400" b="1" i="1" dirty="0">
                <a:solidFill>
                  <a:srgbClr val="FFFF00"/>
                </a:solidFill>
              </a:rPr>
              <a:t>teaching</a:t>
            </a:r>
            <a:r>
              <a:rPr lang="en-US" sz="5400" b="1" i="1" dirty="0">
                <a:solidFill>
                  <a:schemeClr val="bg1"/>
                </a:solidFill>
              </a:rPr>
              <a:t>, for </a:t>
            </a:r>
            <a:r>
              <a:rPr lang="en-US" sz="5400" b="1" i="1" dirty="0">
                <a:solidFill>
                  <a:srgbClr val="FFFF00"/>
                </a:solidFill>
              </a:rPr>
              <a:t>reproof</a:t>
            </a:r>
            <a:r>
              <a:rPr lang="en-US" sz="5400" b="1" i="1" dirty="0">
                <a:solidFill>
                  <a:schemeClr val="bg1"/>
                </a:solidFill>
              </a:rPr>
              <a:t>, for </a:t>
            </a:r>
            <a:r>
              <a:rPr lang="en-US" sz="5400" b="1" i="1" dirty="0">
                <a:solidFill>
                  <a:srgbClr val="FFFF00"/>
                </a:solidFill>
              </a:rPr>
              <a:t>correction</a:t>
            </a:r>
            <a:r>
              <a:rPr lang="en-US" sz="5400" b="1" i="1" dirty="0">
                <a:solidFill>
                  <a:schemeClr val="bg1"/>
                </a:solidFill>
              </a:rPr>
              <a:t>, and for </a:t>
            </a:r>
            <a:r>
              <a:rPr lang="en-US" sz="5400" b="1" i="1" dirty="0">
                <a:solidFill>
                  <a:srgbClr val="FFFF00"/>
                </a:solidFill>
              </a:rPr>
              <a:t>training</a:t>
            </a:r>
            <a:r>
              <a:rPr lang="en-US" sz="5400" b="1" i="1" dirty="0">
                <a:solidFill>
                  <a:schemeClr val="bg1"/>
                </a:solidFill>
              </a:rPr>
              <a:t> in righteousness, that the man of God may be </a:t>
            </a:r>
            <a:r>
              <a:rPr lang="en-US" sz="5400" b="1" i="1" dirty="0">
                <a:solidFill>
                  <a:srgbClr val="FFFF00"/>
                </a:solidFill>
              </a:rPr>
              <a:t>complete</a:t>
            </a:r>
            <a:r>
              <a:rPr lang="en-US" sz="5400" b="1" i="1" dirty="0">
                <a:solidFill>
                  <a:schemeClr val="bg1"/>
                </a:solidFill>
              </a:rPr>
              <a:t>, </a:t>
            </a:r>
            <a:r>
              <a:rPr lang="en-US" sz="5400" b="1" i="1" dirty="0">
                <a:solidFill>
                  <a:srgbClr val="FFFF00"/>
                </a:solidFill>
              </a:rPr>
              <a:t>equipped</a:t>
            </a:r>
            <a:r>
              <a:rPr lang="en-US" sz="5400" b="1" i="1" dirty="0">
                <a:solidFill>
                  <a:schemeClr val="bg1"/>
                </a:solidFill>
              </a:rPr>
              <a:t> for </a:t>
            </a:r>
            <a:r>
              <a:rPr lang="en-US" sz="5400" b="1" i="1" dirty="0">
                <a:solidFill>
                  <a:srgbClr val="FFFF00"/>
                </a:solidFill>
              </a:rPr>
              <a:t>every good work</a:t>
            </a:r>
            <a:r>
              <a:rPr lang="en-US" sz="5400" b="1" i="1" dirty="0">
                <a:solidFill>
                  <a:schemeClr val="bg1"/>
                </a:solidFill>
              </a:rPr>
              <a:t>.”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2 Timothy 3:16-17</a:t>
            </a:r>
            <a:endParaRPr lang="en-US" sz="4400" i="1" dirty="0">
              <a:solidFill>
                <a:srgbClr val="C91915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3656E-D7C2-4A1F-8487-E50FD62DA27A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sng" strike="noStrike" kern="1200" cap="none" spc="0" normalizeH="0" baseline="0" noProof="0" dirty="0">
                <a:ln>
                  <a:noFill/>
                </a:ln>
                <a:solidFill>
                  <a:srgbClr val="C9191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should Christians be devoted to the Word? </a:t>
            </a:r>
          </a:p>
        </p:txBody>
      </p:sp>
    </p:spTree>
    <p:extLst>
      <p:ext uri="{BB962C8B-B14F-4D97-AF65-F5344CB8AC3E}">
        <p14:creationId xmlns:p14="http://schemas.microsoft.com/office/powerpoint/2010/main" val="216177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374</TotalTime>
  <Words>434</Words>
  <Application>Microsoft Office PowerPoint</Application>
  <PresentationFormat>Widescreen</PresentationFormat>
  <Paragraphs>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Nova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Brenton</dc:creator>
  <cp:lastModifiedBy>Casey Christians</cp:lastModifiedBy>
  <cp:revision>14</cp:revision>
  <dcterms:created xsi:type="dcterms:W3CDTF">2021-05-21T22:40:09Z</dcterms:created>
  <dcterms:modified xsi:type="dcterms:W3CDTF">2022-09-17T18:49:40Z</dcterms:modified>
</cp:coreProperties>
</file>