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818" r:id="rId2"/>
    <p:sldId id="256" r:id="rId3"/>
    <p:sldId id="263" r:id="rId4"/>
    <p:sldId id="257" r:id="rId5"/>
    <p:sldId id="6817" r:id="rId6"/>
    <p:sldId id="261" r:id="rId7"/>
    <p:sldId id="274" r:id="rId8"/>
    <p:sldId id="258" r:id="rId9"/>
    <p:sldId id="265" r:id="rId10"/>
    <p:sldId id="284" r:id="rId11"/>
    <p:sldId id="276" r:id="rId12"/>
    <p:sldId id="277" r:id="rId13"/>
    <p:sldId id="278" r:id="rId14"/>
    <p:sldId id="280" r:id="rId15"/>
    <p:sldId id="281" r:id="rId16"/>
    <p:sldId id="285" r:id="rId17"/>
    <p:sldId id="28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066688"/>
    <a:srgbClr val="C9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D9B5D-08C5-4D8E-9226-CF1ED65E298C}" v="1" dt="2022-09-18T14:13:1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EEDD9B5D-08C5-4D8E-9226-CF1ED65E298C}"/>
    <pc:docChg chg="addSld modSld">
      <pc:chgData name="College View church of Christ" userId="66daf72c15de8306" providerId="LiveId" clId="{EEDD9B5D-08C5-4D8E-9226-CF1ED65E298C}" dt="2022-09-18T14:13:15.205" v="1"/>
      <pc:docMkLst>
        <pc:docMk/>
      </pc:docMkLst>
      <pc:sldChg chg="new setBg">
        <pc:chgData name="College View church of Christ" userId="66daf72c15de8306" providerId="LiveId" clId="{EEDD9B5D-08C5-4D8E-9226-CF1ED65E298C}" dt="2022-09-18T14:13:15.205" v="1"/>
        <pc:sldMkLst>
          <pc:docMk/>
          <pc:sldMk cId="3525891081" sldId="68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70B3-5685-445D-B45D-0C38F2A08E5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9DB97-432B-4CF0-A703-3EB565774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2160-471E-4757-B987-2E6AAAE75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DBE3A-ADEC-49A4-A33B-C1B10A52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DC3FD-ADBD-4647-B3C2-8E97A4F5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641E4-C7C4-49AB-85E9-E021395A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8F5E-B435-40C8-82AF-B13B2DFD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89AF-D787-498F-B2CC-27193714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2A0C9-E42E-4D4D-9E40-28AD3F55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49B5E-5B2E-4EB4-9958-2261FDE2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F034C-7050-45DE-94B9-7AEA14F9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E914-8E8E-4FE4-8316-A8FAD486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C0AF2-57B7-404D-8117-413FF696E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4DA91-81DE-4AFC-9ADD-9246288A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D982-89EF-4F2C-A7E9-17E42C28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986E-1284-46E6-B56E-B39B2301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2454-ED5E-430E-ADF9-B25DB060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BFC1-9236-4B93-9919-36EFD7C8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47BD-94EE-481C-B7BC-B7B8F3D1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7DA2-C057-4824-969F-059C328E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3E8D-8E18-465A-A113-88B2713D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5C04-858A-44D2-9046-3F7FCF3F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FDC6-D1E5-43C3-98EF-F986EE2B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9F660-4B92-4E31-9060-BC8C67D3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7D3E-9086-4382-95F3-A217FDA3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F5AC1-261C-48C1-A3C5-A785D3CF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26E9-330E-494F-B72D-DA047AD7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54E1-B123-4378-BF9D-1522A4EB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0E0E5-CAFE-4406-9D5D-B236AE4E7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B8E1C-89BB-4392-9166-A5AB38E8D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BF8EF-1B92-4BA1-BBA7-AFA49F19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1117-4104-4A6F-8FDA-9A8E3CBF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44C72-BF16-4905-9B3B-3E8842E5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D845-FD49-4656-BED0-CD180D1A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D1B0C-94A1-4E78-8A34-B42A9013F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6A70-0416-4D39-A072-ED94207A8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2BF75-45C6-4D68-B57D-B812777EC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B538F-04A7-4334-9ED2-52F28F3AB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CABAF-A87A-4B31-AE09-FE22BB6C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3A216-2E86-4BE0-959C-EAF00F35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7DDBF-B88D-4E0A-A0C0-32CBDC64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8BC7-EDC9-46E2-9FC8-A6F0EBE0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88419-906D-4AB3-9173-3591CB19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97E3F-4A7B-413F-8C40-D94F51B3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3E44B-5827-475A-8309-73DAF12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A4FC0-3B51-4A0E-A806-1BB80155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7F76F-1F36-4E55-8076-3F1D3E91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5A04-7C63-4BFD-95A3-4B1BA91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187A-870D-4F64-B1A3-3C753430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92BE-9D3A-4C76-9D46-9D4B7C89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B0AFC-1F0B-48BD-8D2A-52468147C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7B0F7-C94B-4B3E-B657-7F5F02B6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08720-5F61-412B-8346-7CB1F320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8899-B16E-43B8-9E8C-E0467BFE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CC8-CAE4-4E0D-BE7E-BC7437B1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2DFB9-B6EC-499E-AB9B-0A9C1BEB2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2F7BA-D8BE-436F-A677-F0AD487C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B01C4-A53B-43D3-B35E-EEC26D5E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07E82-D660-468A-9C1F-F3B7FBA0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1DAC5-5C41-4238-8F95-54A3A449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8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79742-0D07-4876-9370-C2B64D05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9F88D-2A19-4200-9048-A029DC57D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BA217-12DC-4B96-A17A-80B302CA5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8297-6E94-4485-BEED-8D4E50EB6CA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4F27-F6B8-471B-9009-2324F5588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9D2BE-7A7B-4262-85DE-90B0BFFF6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C9DD-0887-49AF-B410-F043AE28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0D9F-B73F-91FA-20E2-AEE633FCB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6E18F-3955-7F49-CB0B-D8FBACF18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9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2459504"/>
            <a:ext cx="111428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“</a:t>
            </a:r>
            <a:r>
              <a:rPr lang="en-US" sz="6000" b="1" i="1" dirty="0">
                <a:solidFill>
                  <a:srgbClr val="FFFF00"/>
                </a:solidFill>
              </a:rPr>
              <a:t>not be unequally yoked with unbelievers.</a:t>
            </a:r>
            <a:r>
              <a:rPr lang="en-US" sz="5400" b="1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2 Corinthians 6:14</a:t>
            </a:r>
            <a:endParaRPr lang="en-US" sz="4400" i="1" dirty="0">
              <a:solidFill>
                <a:srgbClr val="C9191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656E-D7C2-4A1F-8487-E50FD62DA27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fellowship is A partnership between multiple parties</a:t>
            </a:r>
          </a:p>
        </p:txBody>
      </p:sp>
    </p:spTree>
    <p:extLst>
      <p:ext uri="{BB962C8B-B14F-4D97-AF65-F5344CB8AC3E}">
        <p14:creationId xmlns:p14="http://schemas.microsoft.com/office/powerpoint/2010/main" val="13386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633170"/>
            <a:ext cx="111428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“converts who </a:t>
            </a:r>
            <a:r>
              <a:rPr lang="en-US" sz="5400" b="1" i="1" dirty="0">
                <a:solidFill>
                  <a:srgbClr val="FFFF00"/>
                </a:solidFill>
              </a:rPr>
              <a:t>remained active </a:t>
            </a:r>
            <a:r>
              <a:rPr lang="en-US" sz="5400" b="1" i="1" dirty="0">
                <a:solidFill>
                  <a:schemeClr val="bg1"/>
                </a:solidFill>
              </a:rPr>
              <a:t>in a church longer than six months developed an average of seven friends in their church, but converts who dropped out before six months only developed two friends.”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Dr. </a:t>
            </a:r>
            <a:r>
              <a:rPr lang="en-US" sz="4400" b="1" i="1" dirty="0" err="1">
                <a:solidFill>
                  <a:srgbClr val="C91915"/>
                </a:solidFill>
              </a:rPr>
              <a:t>Flavil</a:t>
            </a:r>
            <a:r>
              <a:rPr lang="en-US" sz="4400" b="1" i="1" dirty="0">
                <a:solidFill>
                  <a:srgbClr val="C91915"/>
                </a:solidFill>
              </a:rPr>
              <a:t> </a:t>
            </a:r>
            <a:r>
              <a:rPr lang="en-US" sz="4400" b="1" i="1" dirty="0" err="1">
                <a:solidFill>
                  <a:srgbClr val="C91915"/>
                </a:solidFill>
              </a:rPr>
              <a:t>Yeakley</a:t>
            </a:r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2136339"/>
            <a:ext cx="111428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“a church that </a:t>
            </a:r>
            <a:r>
              <a:rPr lang="en-US" sz="5400" b="1" i="1" dirty="0">
                <a:solidFill>
                  <a:srgbClr val="FFFF00"/>
                </a:solidFill>
              </a:rPr>
              <a:t>focuses on helping new converts</a:t>
            </a:r>
            <a:r>
              <a:rPr lang="en-US" sz="5400" b="1" i="1" dirty="0">
                <a:solidFill>
                  <a:schemeClr val="bg1"/>
                </a:solidFill>
              </a:rPr>
              <a:t> make friends within the church will be </a:t>
            </a:r>
            <a:r>
              <a:rPr lang="en-US" sz="5400" b="1" i="1" dirty="0">
                <a:solidFill>
                  <a:srgbClr val="FFFF00"/>
                </a:solidFill>
              </a:rPr>
              <a:t>more likely to grow</a:t>
            </a:r>
            <a:r>
              <a:rPr lang="en-US" sz="5400" b="1" i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Dr. </a:t>
            </a:r>
            <a:r>
              <a:rPr lang="en-US" sz="4400" b="1" i="1" dirty="0" err="1">
                <a:solidFill>
                  <a:srgbClr val="C91915"/>
                </a:solidFill>
              </a:rPr>
              <a:t>Flavil</a:t>
            </a:r>
            <a:r>
              <a:rPr lang="en-US" sz="4400" b="1" i="1" dirty="0">
                <a:solidFill>
                  <a:srgbClr val="C91915"/>
                </a:solidFill>
              </a:rPr>
              <a:t> </a:t>
            </a:r>
            <a:r>
              <a:rPr lang="en-US" sz="4400" b="1" i="1" dirty="0" err="1">
                <a:solidFill>
                  <a:srgbClr val="C91915"/>
                </a:solidFill>
              </a:rPr>
              <a:t>Yeakley</a:t>
            </a:r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2136339"/>
            <a:ext cx="111428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The problem today is that all too often </a:t>
            </a:r>
            <a:r>
              <a:rPr lang="en-US" sz="5400" b="1" i="1" dirty="0">
                <a:solidFill>
                  <a:srgbClr val="FFFF00"/>
                </a:solidFill>
              </a:rPr>
              <a:t>many do not recognize fellowship</a:t>
            </a:r>
            <a:r>
              <a:rPr lang="en-US" sz="5400" b="1" i="1" dirty="0">
                <a:solidFill>
                  <a:schemeClr val="bg1"/>
                </a:solidFill>
              </a:rPr>
              <a:t> as an </a:t>
            </a:r>
            <a:r>
              <a:rPr lang="en-US" sz="5400" b="1" i="1" dirty="0">
                <a:solidFill>
                  <a:srgbClr val="FFFF00"/>
                </a:solidFill>
              </a:rPr>
              <a:t>essential part of our assemblies</a:t>
            </a:r>
            <a:r>
              <a:rPr lang="en-US" sz="54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1643D-78B4-4873-A47C-5EAD70B074F6}"/>
              </a:ext>
            </a:extLst>
          </p:cNvPr>
          <p:cNvSpPr txBox="1"/>
          <p:nvPr/>
        </p:nvSpPr>
        <p:spPr>
          <a:xfrm>
            <a:off x="2172404" y="1441938"/>
            <a:ext cx="7693491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dirty="0">
                <a:solidFill>
                  <a:srgbClr val="C91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Scripture places a higher priority on fellowship.</a:t>
            </a:r>
          </a:p>
        </p:txBody>
      </p:sp>
    </p:spTree>
    <p:extLst>
      <p:ext uri="{BB962C8B-B14F-4D97-AF65-F5344CB8AC3E}">
        <p14:creationId xmlns:p14="http://schemas.microsoft.com/office/powerpoint/2010/main" val="259867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4400" i="1" dirty="0">
              <a:solidFill>
                <a:srgbClr val="C9191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656E-D7C2-4A1F-8487-E50FD62DA27A}"/>
              </a:ext>
            </a:extLst>
          </p:cNvPr>
          <p:cNvSpPr txBox="1"/>
          <p:nvPr/>
        </p:nvSpPr>
        <p:spPr>
          <a:xfrm>
            <a:off x="0" y="779155"/>
            <a:ext cx="12192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YOU PRAISE 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God</a:t>
            </a: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000" b="1" i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ALONE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YOU PRAY </a:t>
            </a:r>
            <a:r>
              <a:rPr lang="en-US" sz="6000" b="1" i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ALONE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</a:p>
          <a:p>
            <a:pPr algn="ctr">
              <a:defRPr/>
            </a:pPr>
            <a:endParaRPr kumimoji="0" lang="en-US" b="1" i="1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YOU STUDY </a:t>
            </a:r>
            <a:r>
              <a:rPr lang="en-US" sz="6000" b="1" i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ALONE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</a:p>
          <a:p>
            <a:pPr algn="ctr">
              <a:defRPr/>
            </a:pPr>
            <a:endParaRPr kumimoji="0" lang="en-US" b="1" i="1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YOU CONTRIBUTE </a:t>
            </a:r>
            <a:r>
              <a:rPr lang="en-US" sz="6000" b="1" i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ALONE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kumimoji="0" lang="en-US" sz="6000" b="1" i="1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0" y="1382286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b="1" i="1" dirty="0">
                <a:solidFill>
                  <a:schemeClr val="bg1"/>
                </a:solidFill>
              </a:rPr>
              <a:t>“let us consider how to </a:t>
            </a:r>
            <a:r>
              <a:rPr lang="en-US" sz="5200" b="1" i="1" u="sng" dirty="0">
                <a:solidFill>
                  <a:schemeClr val="bg1"/>
                </a:solidFill>
              </a:rPr>
              <a:t>stir up one another </a:t>
            </a:r>
            <a:r>
              <a:rPr lang="en-US" sz="5200" b="1" i="1" dirty="0">
                <a:solidFill>
                  <a:schemeClr val="bg1"/>
                </a:solidFill>
              </a:rPr>
              <a:t>to love and good works, </a:t>
            </a:r>
            <a:r>
              <a:rPr lang="en-US" sz="5200" b="1" i="1" dirty="0">
                <a:solidFill>
                  <a:srgbClr val="FFFF00"/>
                </a:solidFill>
              </a:rPr>
              <a:t>not neglecting to meet together</a:t>
            </a:r>
            <a:r>
              <a:rPr lang="en-US" sz="5200" b="1" i="1" dirty="0">
                <a:solidFill>
                  <a:schemeClr val="bg1"/>
                </a:solidFill>
              </a:rPr>
              <a:t>, as is the habit of some, but </a:t>
            </a:r>
            <a:r>
              <a:rPr lang="en-US" sz="5200" b="1" i="1" dirty="0">
                <a:solidFill>
                  <a:srgbClr val="FFFF00"/>
                </a:solidFill>
              </a:rPr>
              <a:t>encouraging </a:t>
            </a:r>
            <a:r>
              <a:rPr lang="en-US" sz="5200" b="1" i="1" u="sng" dirty="0">
                <a:solidFill>
                  <a:srgbClr val="FFFF00"/>
                </a:solidFill>
              </a:rPr>
              <a:t>one another</a:t>
            </a:r>
            <a:r>
              <a:rPr lang="en-US" sz="5200" b="1" i="1" dirty="0">
                <a:solidFill>
                  <a:schemeClr val="bg1"/>
                </a:solidFill>
              </a:rPr>
              <a:t>, and all the more as you see the Day drawing near”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Hebrews 10:24-25</a:t>
            </a:r>
            <a:endParaRPr lang="en-US" sz="4400" i="1" dirty="0">
              <a:solidFill>
                <a:srgbClr val="C9191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656E-D7C2-4A1F-8487-E50FD62DA27A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YOU fellowship </a:t>
            </a:r>
            <a:r>
              <a:rPr lang="en-US" sz="6000" b="1" i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ALONE</a:t>
            </a:r>
            <a:r>
              <a:rPr lang="en-US" sz="60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kumimoji="0" lang="en-US" sz="6000" b="1" i="1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0" y="2182505"/>
            <a:ext cx="12192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b="1" i="1" dirty="0">
                <a:solidFill>
                  <a:schemeClr val="bg1"/>
                </a:solidFill>
              </a:rPr>
              <a:t>“But exhort one another every day, as long as it is called “today,” </a:t>
            </a:r>
            <a:r>
              <a:rPr lang="en-US" sz="5200" b="1" i="1" u="sng" dirty="0">
                <a:solidFill>
                  <a:srgbClr val="FFFF00"/>
                </a:solidFill>
              </a:rPr>
              <a:t>that none of you may be hardened by the deceitfulness of sin</a:t>
            </a:r>
            <a:r>
              <a:rPr lang="en-US" sz="5200" b="1" i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Hebrews 3:13</a:t>
            </a:r>
            <a:endParaRPr lang="en-US" sz="4400" i="1" dirty="0">
              <a:solidFill>
                <a:srgbClr val="C9191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656E-D7C2-4A1F-8487-E50FD62DA27A}"/>
              </a:ext>
            </a:extLst>
          </p:cNvPr>
          <p:cNvSpPr txBox="1"/>
          <p:nvPr/>
        </p:nvSpPr>
        <p:spPr>
          <a:xfrm>
            <a:off x="0" y="88612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 should we </a:t>
            </a:r>
            <a:r>
              <a:rPr kumimoji="0" lang="en-US" sz="6000" b="1" i="1" u="sng" strike="noStrike" kern="1200" cap="all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exhort daily</a:t>
            </a:r>
            <a:r>
              <a:rPr lang="en-US" sz="6000" b="1" i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kumimoji="0" lang="en-US" sz="6000" b="1" i="1" strike="noStrike" kern="1200" cap="all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1583060"/>
            <a:ext cx="111428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God’s will is for us to </a:t>
            </a:r>
            <a:r>
              <a:rPr lang="en-US" sz="6000" b="1" i="1" dirty="0">
                <a:solidFill>
                  <a:srgbClr val="FFFF00"/>
                </a:solidFill>
              </a:rPr>
              <a:t>fellowship</a:t>
            </a:r>
            <a:r>
              <a:rPr lang="en-US" sz="6000" b="1" i="1" dirty="0">
                <a:solidFill>
                  <a:schemeClr val="bg1"/>
                </a:solidFill>
              </a:rPr>
              <a:t> with the believers, not just to be present with the believers.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1F0E31-7C72-4125-B884-3379238672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6" name="Picture 2" descr="MMP: Devoted Together | Hope Christian Fellowship">
              <a:extLst>
                <a:ext uri="{FF2B5EF4-FFF2-40B4-BE49-F238E27FC236}">
                  <a16:creationId xmlns:a16="http://schemas.microsoft.com/office/drawing/2014/main" id="{EAF7D0DB-C501-4124-BD5D-BE9978C8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CAD48B-3ADC-4468-BB95-3A721ED954B5}"/>
                </a:ext>
              </a:extLst>
            </p:cNvPr>
            <p:cNvSpPr txBox="1"/>
            <p:nvPr/>
          </p:nvSpPr>
          <p:spPr>
            <a:xfrm>
              <a:off x="451692" y="4154905"/>
              <a:ext cx="11208735" cy="523220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66688"/>
                  </a:solidFill>
                  <a:latin typeface="Arial Nova Light" panose="020B0304020202020204" pitchFamily="34" charset="0"/>
                </a:rPr>
                <a:t>TO FELLOWSHIP                                                                 ACTS 2:42-47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5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919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ohn Fawcett — Hymnology Archive">
            <a:extLst>
              <a:ext uri="{FF2B5EF4-FFF2-40B4-BE49-F238E27FC236}">
                <a16:creationId xmlns:a16="http://schemas.microsoft.com/office/drawing/2014/main" id="{0200E6A0-D0FB-4C18-9165-D564F850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2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E04AC-43EC-48ED-AF7B-32760F2B8B6C}"/>
              </a:ext>
            </a:extLst>
          </p:cNvPr>
          <p:cNvSpPr txBox="1"/>
          <p:nvPr/>
        </p:nvSpPr>
        <p:spPr>
          <a:xfrm>
            <a:off x="2961481" y="6334780"/>
            <a:ext cx="2132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Fawcett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30236-5373-45DF-B837-3CEA23122274}"/>
              </a:ext>
            </a:extLst>
          </p:cNvPr>
          <p:cNvSpPr txBox="1"/>
          <p:nvPr/>
        </p:nvSpPr>
        <p:spPr>
          <a:xfrm>
            <a:off x="5922963" y="0"/>
            <a:ext cx="626903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“Blest Be the Tie”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communion of saints, bound together in love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1), 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United in worship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2), 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Sharing each other's burdens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3), 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Encouraging each other with the hope of eternal life in glory, where we will be reunited with departed friends and freed "from sorrow, toil, and pain and sin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4-6).</a:t>
            </a:r>
          </a:p>
        </p:txBody>
      </p:sp>
    </p:spTree>
    <p:extLst>
      <p:ext uri="{BB962C8B-B14F-4D97-AF65-F5344CB8AC3E}">
        <p14:creationId xmlns:p14="http://schemas.microsoft.com/office/powerpoint/2010/main" val="36133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1643D-78B4-4873-A47C-5EAD70B074F6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dirty="0">
                <a:solidFill>
                  <a:srgbClr val="C91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“they devoted themselves to.” </a:t>
            </a:r>
          </a:p>
        </p:txBody>
      </p:sp>
    </p:spTree>
    <p:extLst>
      <p:ext uri="{BB962C8B-B14F-4D97-AF65-F5344CB8AC3E}">
        <p14:creationId xmlns:p14="http://schemas.microsoft.com/office/powerpoint/2010/main" val="10840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1322557" y="1128113"/>
            <a:ext cx="9546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to which you are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devoted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consumes your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your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your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even your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finances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919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0" y="-542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“And they </a:t>
            </a:r>
            <a:r>
              <a:rPr lang="en-US" sz="3600" b="1" i="1" dirty="0">
                <a:solidFill>
                  <a:srgbClr val="FFFF00"/>
                </a:solidFill>
              </a:rPr>
              <a:t>devoted themselves</a:t>
            </a:r>
            <a:r>
              <a:rPr lang="en-US" sz="3600" b="1" i="1" dirty="0">
                <a:solidFill>
                  <a:schemeClr val="bg1"/>
                </a:solidFill>
              </a:rPr>
              <a:t> to the </a:t>
            </a:r>
            <a:r>
              <a:rPr lang="en-US" sz="3600" b="1" i="1" dirty="0">
                <a:solidFill>
                  <a:srgbClr val="FFFF00"/>
                </a:solidFill>
              </a:rPr>
              <a:t>apostles' teaching </a:t>
            </a:r>
            <a:r>
              <a:rPr lang="en-US" sz="3600" b="1" i="1" dirty="0">
                <a:solidFill>
                  <a:schemeClr val="bg1"/>
                </a:solidFill>
              </a:rPr>
              <a:t>and the </a:t>
            </a:r>
            <a:r>
              <a:rPr lang="en-US" sz="3600" b="1" i="1" dirty="0">
                <a:solidFill>
                  <a:srgbClr val="FFFF00"/>
                </a:solidFill>
              </a:rPr>
              <a:t>fellowship</a:t>
            </a:r>
            <a:r>
              <a:rPr lang="en-US" sz="3600" b="1" i="1" dirty="0">
                <a:solidFill>
                  <a:schemeClr val="bg1"/>
                </a:solidFill>
              </a:rPr>
              <a:t>, to the </a:t>
            </a:r>
            <a:r>
              <a:rPr lang="en-US" sz="3600" b="1" i="1" dirty="0">
                <a:solidFill>
                  <a:srgbClr val="FFFF00"/>
                </a:solidFill>
              </a:rPr>
              <a:t>breaking of bread </a:t>
            </a:r>
            <a:r>
              <a:rPr lang="en-US" sz="3600" b="1" i="1" dirty="0">
                <a:solidFill>
                  <a:schemeClr val="bg1"/>
                </a:solidFill>
              </a:rPr>
              <a:t>and the </a:t>
            </a:r>
            <a:r>
              <a:rPr lang="en-US" sz="3600" b="1" i="1" dirty="0">
                <a:solidFill>
                  <a:srgbClr val="FFFF00"/>
                </a:solidFill>
              </a:rPr>
              <a:t>prayers</a:t>
            </a:r>
            <a:r>
              <a:rPr lang="en-US" sz="3600" b="1" i="1" dirty="0">
                <a:solidFill>
                  <a:schemeClr val="bg1"/>
                </a:solidFill>
              </a:rPr>
              <a:t>. And awe came upon every soul, and many wonders and signs were being done through the apostles. And all who believed were together and </a:t>
            </a:r>
            <a:r>
              <a:rPr lang="en-US" sz="3600" b="1" i="1" dirty="0">
                <a:solidFill>
                  <a:srgbClr val="FFFF00"/>
                </a:solidFill>
              </a:rPr>
              <a:t>had all things in common</a:t>
            </a:r>
            <a:r>
              <a:rPr lang="en-US" sz="3600" b="1" i="1" dirty="0">
                <a:solidFill>
                  <a:schemeClr val="bg1"/>
                </a:solidFill>
              </a:rPr>
              <a:t>. And they were </a:t>
            </a:r>
            <a:r>
              <a:rPr lang="en-US" sz="3600" b="1" i="1" dirty="0">
                <a:solidFill>
                  <a:srgbClr val="FFFF00"/>
                </a:solidFill>
              </a:rPr>
              <a:t>selling</a:t>
            </a:r>
            <a:r>
              <a:rPr lang="en-US" sz="3600" b="1" i="1" dirty="0">
                <a:solidFill>
                  <a:schemeClr val="bg1"/>
                </a:solidFill>
              </a:rPr>
              <a:t> their possessions and belongings and </a:t>
            </a:r>
            <a:r>
              <a:rPr lang="en-US" sz="3600" b="1" i="1" dirty="0">
                <a:solidFill>
                  <a:srgbClr val="FFFF00"/>
                </a:solidFill>
              </a:rPr>
              <a:t>distributing</a:t>
            </a:r>
            <a:r>
              <a:rPr lang="en-US" sz="3600" b="1" i="1" dirty="0">
                <a:solidFill>
                  <a:schemeClr val="bg1"/>
                </a:solidFill>
              </a:rPr>
              <a:t> the proceeds to all, as any had need. And day by day, attending the temple together and </a:t>
            </a:r>
            <a:r>
              <a:rPr lang="en-US" sz="3600" b="1" i="1" dirty="0">
                <a:solidFill>
                  <a:srgbClr val="FFFF00"/>
                </a:solidFill>
              </a:rPr>
              <a:t>breaking bread </a:t>
            </a:r>
            <a:r>
              <a:rPr lang="en-US" sz="3600" b="1" i="1" dirty="0">
                <a:solidFill>
                  <a:schemeClr val="bg1"/>
                </a:solidFill>
              </a:rPr>
              <a:t>in their homes, they received their food with glad and generous hearts, </a:t>
            </a:r>
            <a:r>
              <a:rPr lang="en-US" sz="3600" b="1" i="1" dirty="0">
                <a:solidFill>
                  <a:srgbClr val="FFFF00"/>
                </a:solidFill>
              </a:rPr>
              <a:t>praising God</a:t>
            </a:r>
            <a:r>
              <a:rPr lang="en-US" sz="3600" b="1" i="1" dirty="0">
                <a:solidFill>
                  <a:schemeClr val="bg1"/>
                </a:solidFill>
              </a:rPr>
              <a:t> and having favor with all the people. And the </a:t>
            </a:r>
            <a:r>
              <a:rPr lang="en-US" sz="3600" b="1" i="1" dirty="0">
                <a:solidFill>
                  <a:srgbClr val="FFFF00"/>
                </a:solidFill>
              </a:rPr>
              <a:t>Lord added to their number</a:t>
            </a:r>
            <a:r>
              <a:rPr lang="en-US" sz="3600" b="1" i="1" dirty="0">
                <a:solidFill>
                  <a:schemeClr val="bg1"/>
                </a:solidFill>
              </a:rPr>
              <a:t> day by day those who were being </a:t>
            </a:r>
            <a:r>
              <a:rPr lang="en-US" sz="3600" b="1" i="1" dirty="0">
                <a:solidFill>
                  <a:srgbClr val="FFFF00"/>
                </a:solidFill>
              </a:rPr>
              <a:t>saved</a:t>
            </a:r>
            <a:r>
              <a:rPr lang="en-US" sz="3600" b="1" i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Acts 2:42-47</a:t>
            </a:r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1643D-78B4-4873-A47C-5EAD70B074F6}"/>
              </a:ext>
            </a:extLst>
          </p:cNvPr>
          <p:cNvSpPr txBox="1"/>
          <p:nvPr/>
        </p:nvSpPr>
        <p:spPr>
          <a:xfrm>
            <a:off x="2172404" y="1441938"/>
            <a:ext cx="7693491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dirty="0">
                <a:solidFill>
                  <a:srgbClr val="C91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do you think about when you hear the term “</a:t>
            </a:r>
            <a:r>
              <a:rPr lang="en-US" sz="7200" b="1" u="sng" cap="all" dirty="0">
                <a:solidFill>
                  <a:srgbClr val="C91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fellowship</a:t>
            </a:r>
            <a:r>
              <a:rPr lang="en-US" sz="7200" b="1" cap="all" dirty="0">
                <a:solidFill>
                  <a:srgbClr val="C91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”? </a:t>
            </a:r>
          </a:p>
        </p:txBody>
      </p:sp>
    </p:spTree>
    <p:extLst>
      <p:ext uri="{BB962C8B-B14F-4D97-AF65-F5344CB8AC3E}">
        <p14:creationId xmlns:p14="http://schemas.microsoft.com/office/powerpoint/2010/main" val="64940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468439" y="1074510"/>
            <a:ext cx="117235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The Greek word translated </a:t>
            </a:r>
            <a:r>
              <a:rPr lang="en-US" sz="6000" b="1" i="1" u="sng" dirty="0">
                <a:solidFill>
                  <a:srgbClr val="FFFF00"/>
                </a:solidFill>
              </a:rPr>
              <a:t>fellowship</a:t>
            </a:r>
            <a:r>
              <a:rPr lang="en-US" sz="6000" b="1" i="1" dirty="0">
                <a:solidFill>
                  <a:schemeClr val="bg1"/>
                </a:solidFill>
              </a:rPr>
              <a:t> refers to an </a:t>
            </a:r>
            <a:r>
              <a:rPr lang="en-US" sz="6000" b="1" i="1" dirty="0">
                <a:solidFill>
                  <a:srgbClr val="FFFF00"/>
                </a:solidFill>
              </a:rPr>
              <a:t>“association, community, communion</a:t>
            </a:r>
            <a:r>
              <a:rPr lang="en-US" sz="6000" b="1" i="1" dirty="0">
                <a:solidFill>
                  <a:schemeClr val="bg1"/>
                </a:solidFill>
              </a:rPr>
              <a:t>, [or] </a:t>
            </a:r>
            <a:r>
              <a:rPr lang="en-US" sz="6000" b="1" i="1" dirty="0">
                <a:solidFill>
                  <a:srgbClr val="FFFF00"/>
                </a:solidFill>
              </a:rPr>
              <a:t>joint participation.”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4400" i="1" dirty="0">
              <a:solidFill>
                <a:srgbClr val="C91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10167-B0E3-4BEF-9D1A-EA61D4AB3E90}"/>
              </a:ext>
            </a:extLst>
          </p:cNvPr>
          <p:cNvSpPr txBox="1"/>
          <p:nvPr/>
        </p:nvSpPr>
        <p:spPr>
          <a:xfrm>
            <a:off x="524586" y="2459504"/>
            <a:ext cx="111428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“</a:t>
            </a:r>
            <a:r>
              <a:rPr lang="en-US" sz="6000" b="1" i="1" dirty="0">
                <a:solidFill>
                  <a:srgbClr val="FFFF00"/>
                </a:solidFill>
              </a:rPr>
              <a:t>extending the right hand of fellowship</a:t>
            </a:r>
            <a:r>
              <a:rPr lang="en-US" sz="5400" b="1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60BE-DEA4-4E21-8D72-A6C37E5B97C0}"/>
              </a:ext>
            </a:extLst>
          </p:cNvPr>
          <p:cNvSpPr txBox="1"/>
          <p:nvPr/>
        </p:nvSpPr>
        <p:spPr>
          <a:xfrm>
            <a:off x="-85060" y="6088559"/>
            <a:ext cx="122770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b="1" i="1" dirty="0">
                <a:solidFill>
                  <a:srgbClr val="C91915"/>
                </a:solidFill>
              </a:rPr>
              <a:t>– Galatians 2:9</a:t>
            </a:r>
            <a:endParaRPr lang="en-US" sz="4400" i="1" dirty="0">
              <a:solidFill>
                <a:srgbClr val="C9191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656E-D7C2-4A1F-8487-E50FD62DA27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strike="noStrike" kern="1200" cap="all" spc="0" normalizeH="0" noProof="0" dirty="0">
                <a:ln>
                  <a:noFill/>
                </a:ln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fellowship is A partnership between multiple parties</a:t>
            </a:r>
          </a:p>
        </p:txBody>
      </p:sp>
    </p:spTree>
    <p:extLst>
      <p:ext uri="{BB962C8B-B14F-4D97-AF65-F5344CB8AC3E}">
        <p14:creationId xmlns:p14="http://schemas.microsoft.com/office/powerpoint/2010/main" val="2161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664</TotalTime>
  <Words>537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Brenton</dc:creator>
  <cp:lastModifiedBy>College View church of Christ</cp:lastModifiedBy>
  <cp:revision>31</cp:revision>
  <dcterms:created xsi:type="dcterms:W3CDTF">2021-05-21T22:40:09Z</dcterms:created>
  <dcterms:modified xsi:type="dcterms:W3CDTF">2022-09-18T14:13:17Z</dcterms:modified>
</cp:coreProperties>
</file>