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7" r:id="rId3"/>
    <p:sldId id="257" r:id="rId4"/>
    <p:sldId id="275" r:id="rId5"/>
    <p:sldId id="261" r:id="rId6"/>
    <p:sldId id="274" r:id="rId7"/>
    <p:sldId id="276" r:id="rId8"/>
    <p:sldId id="264" r:id="rId9"/>
    <p:sldId id="265" r:id="rId10"/>
    <p:sldId id="267" r:id="rId11"/>
    <p:sldId id="278" r:id="rId12"/>
    <p:sldId id="266" r:id="rId13"/>
    <p:sldId id="279" r:id="rId14"/>
    <p:sldId id="277" r:id="rId15"/>
    <p:sldId id="268" r:id="rId16"/>
    <p:sldId id="280" r:id="rId17"/>
    <p:sldId id="281" r:id="rId18"/>
    <p:sldId id="282" r:id="rId19"/>
    <p:sldId id="283" r:id="rId20"/>
    <p:sldId id="269" r:id="rId21"/>
    <p:sldId id="284" r:id="rId22"/>
    <p:sldId id="285" r:id="rId23"/>
    <p:sldId id="28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BEF"/>
    <a:srgbClr val="066688"/>
    <a:srgbClr val="C919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8D85C3-FDF7-4D02-BAE3-5D806F133424}" v="1" dt="2022-09-18T16:10:11.3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ege View church of Christ" userId="66daf72c15de8306" providerId="LiveId" clId="{0F8D85C3-FDF7-4D02-BAE3-5D806F133424}"/>
    <pc:docChg chg="addSld modSld sldOrd">
      <pc:chgData name="College View church of Christ" userId="66daf72c15de8306" providerId="LiveId" clId="{0F8D85C3-FDF7-4D02-BAE3-5D806F133424}" dt="2022-09-18T16:10:11.367" v="3"/>
      <pc:docMkLst>
        <pc:docMk/>
      </pc:docMkLst>
      <pc:sldChg chg="new ord setBg">
        <pc:chgData name="College View church of Christ" userId="66daf72c15de8306" providerId="LiveId" clId="{0F8D85C3-FDF7-4D02-BAE3-5D806F133424}" dt="2022-09-18T16:10:11.367" v="3"/>
        <pc:sldMkLst>
          <pc:docMk/>
          <pc:sldMk cId="3586037003" sldId="28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22160-471E-4757-B987-2E6AAAE754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8DBE3A-ADEC-49A4-A33B-C1B10A5289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DC3FD-ADBD-4647-B3C2-8E97A4F54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641E4-C7C4-49AB-85E9-E021395A3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48F5E-B435-40C8-82AF-B13B2DFD1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8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989AF-D787-498F-B2CC-27193714A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12A0C9-E42E-4D4D-9E40-28AD3F55E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49B5E-5B2E-4EB4-9958-2261FDE27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F034C-7050-45DE-94B9-7AEA14F9E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1E914-8E8E-4FE4-8316-A8FAD486B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8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CC0AF2-57B7-404D-8117-413FF696E9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4DA91-81DE-4AFC-9ADD-9246288AF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2D982-89EF-4F2C-A7E9-17E42C280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F986E-1284-46E6-B56E-B39B23012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C2454-ED5E-430E-ADF9-B25DB0605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6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4BFC1-9236-4B93-9919-36EFD7C8B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747BD-94EE-481C-B7BC-B7B8F3D12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A7DA2-C057-4824-969F-059C328E0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D3E8D-8E18-465A-A113-88B2713DD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25C04-858A-44D2-9046-3F7FCF3F7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9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CFDC6-D1E5-43C3-98EF-F986EE2B3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9F660-4B92-4E31-9060-BC8C67D3B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87D3E-9086-4382-95F3-A217FDA37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F5AC1-261C-48C1-A3C5-A785D3CF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E26E9-330E-494F-B72D-DA047AD7F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D54E1-B123-4378-BF9D-1522A4EB5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0E0E5-CAFE-4406-9D5D-B236AE4E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BB8E1C-89BB-4392-9166-A5AB38E8D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3BF8EF-1B92-4BA1-BBA7-AFA49F19A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DD1117-4104-4A6F-8FDA-9A8E3CBFA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C44C72-BF16-4905-9B3B-3E8842E5A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2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9D845-FD49-4656-BED0-CD180D1A6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3D1B0C-94A1-4E78-8A34-B42A9013F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3E6A70-0416-4D39-A072-ED94207A8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A2BF75-45C6-4D68-B57D-B812777ECB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4B538F-04A7-4334-9ED2-52F28F3AB9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7CABAF-A87A-4B31-AE09-FE22BB6C3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63A216-2E86-4BE0-959C-EAF00F35F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57DDBF-B88D-4E0A-A0C0-32CBDC64A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5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08BC7-EDC9-46E2-9FC8-A6F0EBE0D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B88419-906D-4AB3-9173-3591CB195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A97E3F-4A7B-413F-8C40-D94F51B36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B3E44B-5827-475A-8309-73DAF1215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3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2A4FC0-3B51-4A0E-A806-1BB80155B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A7F76F-1F36-4E55-8076-3F1D3E914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C5A04-7C63-4BFD-95A3-4B1BA919F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2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8187A-870D-4F64-B1A3-3C753430E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692BE-9D3A-4C76-9D46-9D4B7C896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B0AFC-1F0B-48BD-8D2A-52468147C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A7B0F7-C94B-4B3E-B657-7F5F02B6E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008720-5F61-412B-8346-7CB1F3209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88899-B16E-43B8-9E8C-E0467BFE6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3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07CC8-CAE4-4E0D-BE7E-BC7437B1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82DFB9-B6EC-499E-AB9B-0A9C1BEB2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42F7BA-D8BE-436F-A677-F0AD487C2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DB01C4-A53B-43D3-B35E-EEC26D5E9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F07E82-D660-468A-9C1F-F3B7FBA0E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E1DAC5-5C41-4238-8F95-54A3A4498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80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F79742-0D07-4876-9370-C2B64D05D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9F88D-2A19-4200-9048-A029DC57D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BA217-12DC-4B96-A17A-80B302CA57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F8297-6E94-4485-BEED-8D4E50EB6CA5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C4F27-F6B8-471B-9009-2324F55881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9D2BE-7A7B-4262-85DE-90B0BFFF6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52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FEF8B-8866-19B4-97B1-EB6DDAA00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5A4D4-5444-8823-DB80-C8BD1D261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3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C1EBC3-CF0C-4B2D-A1F2-EB2A5B66497A}"/>
              </a:ext>
            </a:extLst>
          </p:cNvPr>
          <p:cNvSpPr txBox="1"/>
          <p:nvPr/>
        </p:nvSpPr>
        <p:spPr>
          <a:xfrm>
            <a:off x="6053470" y="6088559"/>
            <a:ext cx="614045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C9191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1 Corinthians 11:17-18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3BDEAA-B5C4-4A0F-9B34-741DC508F4EA}"/>
              </a:ext>
            </a:extLst>
          </p:cNvPr>
          <p:cNvSpPr txBox="1"/>
          <p:nvPr/>
        </p:nvSpPr>
        <p:spPr>
          <a:xfrm>
            <a:off x="524586" y="0"/>
            <a:ext cx="11142828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i="1" dirty="0">
                <a:solidFill>
                  <a:schemeClr val="bg1"/>
                </a:solidFill>
              </a:rPr>
              <a:t>“</a:t>
            </a:r>
            <a:r>
              <a:rPr lang="en-US" sz="5400" b="1" i="1" dirty="0">
                <a:solidFill>
                  <a:srgbClr val="FFFBEF"/>
                </a:solidFill>
              </a:rPr>
              <a:t>But in the following instructions I do not commend you, because </a:t>
            </a:r>
            <a:r>
              <a:rPr lang="en-US" sz="5400" b="1" i="1" dirty="0">
                <a:solidFill>
                  <a:srgbClr val="FFFF00"/>
                </a:solidFill>
              </a:rPr>
              <a:t>when you come together </a:t>
            </a:r>
            <a:r>
              <a:rPr lang="en-US" sz="5400" b="1" i="1" dirty="0">
                <a:solidFill>
                  <a:srgbClr val="FFFBEF"/>
                </a:solidFill>
              </a:rPr>
              <a:t>it is not for the better but for the worse.</a:t>
            </a:r>
            <a:r>
              <a:rPr lang="en-US" sz="5400" b="1" i="1" dirty="0">
                <a:solidFill>
                  <a:srgbClr val="FFFF00"/>
                </a:solidFill>
              </a:rPr>
              <a:t> </a:t>
            </a:r>
            <a:r>
              <a:rPr lang="en-US" sz="5400" b="1" i="1" dirty="0">
                <a:solidFill>
                  <a:srgbClr val="FFFBEF"/>
                </a:solidFill>
              </a:rPr>
              <a:t>For, in the first place, </a:t>
            </a:r>
            <a:r>
              <a:rPr lang="en-US" sz="5400" b="1" i="1" dirty="0">
                <a:solidFill>
                  <a:srgbClr val="FFFF00"/>
                </a:solidFill>
              </a:rPr>
              <a:t>when you come together as a church</a:t>
            </a:r>
            <a:r>
              <a:rPr lang="en-US" sz="5400" b="1" i="1" dirty="0">
                <a:solidFill>
                  <a:srgbClr val="FFFBEF"/>
                </a:solidFill>
              </a:rPr>
              <a:t>, I hear that there are divisions among you.” </a:t>
            </a:r>
          </a:p>
        </p:txBody>
      </p:sp>
    </p:spTree>
    <p:extLst>
      <p:ext uri="{BB962C8B-B14F-4D97-AF65-F5344CB8AC3E}">
        <p14:creationId xmlns:p14="http://schemas.microsoft.com/office/powerpoint/2010/main" val="102993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C1EBC3-CF0C-4B2D-A1F2-EB2A5B66497A}"/>
              </a:ext>
            </a:extLst>
          </p:cNvPr>
          <p:cNvSpPr txBox="1"/>
          <p:nvPr/>
        </p:nvSpPr>
        <p:spPr>
          <a:xfrm>
            <a:off x="6053470" y="6088559"/>
            <a:ext cx="614045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C9191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1 Corinthians 16:2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3BDEAA-B5C4-4A0F-9B34-741DC508F4EA}"/>
              </a:ext>
            </a:extLst>
          </p:cNvPr>
          <p:cNvSpPr txBox="1"/>
          <p:nvPr/>
        </p:nvSpPr>
        <p:spPr>
          <a:xfrm>
            <a:off x="524586" y="1642239"/>
            <a:ext cx="1114282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i="1" dirty="0">
                <a:solidFill>
                  <a:schemeClr val="bg1"/>
                </a:solidFill>
              </a:rPr>
              <a:t>“</a:t>
            </a:r>
            <a:r>
              <a:rPr lang="en-US" sz="6000" b="1" i="1" dirty="0">
                <a:solidFill>
                  <a:srgbClr val="FFFF00"/>
                </a:solidFill>
              </a:rPr>
              <a:t>on the first day of every week</a:t>
            </a:r>
            <a:r>
              <a:rPr lang="en-US" sz="6000" b="1" i="1" dirty="0">
                <a:solidFill>
                  <a:srgbClr val="FFFBEF"/>
                </a:solidFill>
              </a:rPr>
              <a:t>, each of you is to put something aside and store it up.” </a:t>
            </a:r>
          </a:p>
        </p:txBody>
      </p:sp>
    </p:spTree>
    <p:extLst>
      <p:ext uri="{BB962C8B-B14F-4D97-AF65-F5344CB8AC3E}">
        <p14:creationId xmlns:p14="http://schemas.microsoft.com/office/powerpoint/2010/main" val="168645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C1643D-78B4-4873-A47C-5EAD70B074F6}"/>
              </a:ext>
            </a:extLst>
          </p:cNvPr>
          <p:cNvSpPr txBox="1"/>
          <p:nvPr/>
        </p:nvSpPr>
        <p:spPr>
          <a:xfrm>
            <a:off x="2555631" y="1441938"/>
            <a:ext cx="7080738" cy="3974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b="1" cap="all" dirty="0">
                <a:solidFill>
                  <a:srgbClr val="C91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the Lord’s supper was never treated as mundane, insignificant or as an afterthought. </a:t>
            </a:r>
          </a:p>
        </p:txBody>
      </p:sp>
    </p:spTree>
    <p:extLst>
      <p:ext uri="{BB962C8B-B14F-4D97-AF65-F5344CB8AC3E}">
        <p14:creationId xmlns:p14="http://schemas.microsoft.com/office/powerpoint/2010/main" val="32748951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C1EBC3-CF0C-4B2D-A1F2-EB2A5B66497A}"/>
              </a:ext>
            </a:extLst>
          </p:cNvPr>
          <p:cNvSpPr txBox="1"/>
          <p:nvPr/>
        </p:nvSpPr>
        <p:spPr>
          <a:xfrm>
            <a:off x="6053470" y="6088559"/>
            <a:ext cx="614045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C9191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Acts 20:7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3BDEAA-B5C4-4A0F-9B34-741DC508F4EA}"/>
              </a:ext>
            </a:extLst>
          </p:cNvPr>
          <p:cNvSpPr txBox="1"/>
          <p:nvPr/>
        </p:nvSpPr>
        <p:spPr>
          <a:xfrm>
            <a:off x="524586" y="1642239"/>
            <a:ext cx="1114282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i="1" dirty="0">
                <a:solidFill>
                  <a:schemeClr val="bg1"/>
                </a:solidFill>
              </a:rPr>
              <a:t>“</a:t>
            </a:r>
            <a:r>
              <a:rPr lang="en-US" sz="6000" b="1" i="1" dirty="0">
                <a:solidFill>
                  <a:srgbClr val="FFFBEF"/>
                </a:solidFill>
              </a:rPr>
              <a:t>On the first day of the week, when we were </a:t>
            </a:r>
            <a:r>
              <a:rPr lang="en-US" sz="6000" b="1" i="1" dirty="0">
                <a:solidFill>
                  <a:srgbClr val="FFFF00"/>
                </a:solidFill>
              </a:rPr>
              <a:t>gathered together to break bread</a:t>
            </a:r>
            <a:r>
              <a:rPr lang="en-US" sz="6000" b="1" i="1" dirty="0">
                <a:solidFill>
                  <a:srgbClr val="FFFBEF"/>
                </a:solidFill>
              </a:rPr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310371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583532" y="1536174"/>
            <a:ext cx="1102493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i="1" dirty="0">
                <a:solidFill>
                  <a:prstClr val="white"/>
                </a:solidFill>
                <a:latin typeface="Calibri" panose="020F0502020204030204"/>
              </a:rPr>
              <a:t>T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 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Lord’s Supper </a:t>
            </a:r>
            <a:r>
              <a:rPr kumimoji="0" lang="en-US" sz="6000" b="1" i="1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was not 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something they observed 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accidentally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or 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spontaneously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155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C1643D-78B4-4873-A47C-5EAD70B074F6}"/>
              </a:ext>
            </a:extLst>
          </p:cNvPr>
          <p:cNvSpPr txBox="1"/>
          <p:nvPr/>
        </p:nvSpPr>
        <p:spPr>
          <a:xfrm>
            <a:off x="2555631" y="1441938"/>
            <a:ext cx="7080738" cy="3974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7200" b="1" cap="all" dirty="0">
                <a:solidFill>
                  <a:srgbClr val="C91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the Lord’s Supper is observed with the right attitude. </a:t>
            </a:r>
          </a:p>
        </p:txBody>
      </p:sp>
    </p:spTree>
    <p:extLst>
      <p:ext uri="{BB962C8B-B14F-4D97-AF65-F5344CB8AC3E}">
        <p14:creationId xmlns:p14="http://schemas.microsoft.com/office/powerpoint/2010/main" val="36970226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583532" y="0"/>
            <a:ext cx="11024937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i="1" dirty="0">
                <a:solidFill>
                  <a:prstClr val="white"/>
                </a:solidFill>
                <a:latin typeface="Calibri" panose="020F0502020204030204"/>
              </a:rPr>
              <a:t>Paul criticized the divisiveness caused by </a:t>
            </a:r>
            <a:r>
              <a:rPr lang="en-US" sz="6000" b="1" i="1" dirty="0">
                <a:solidFill>
                  <a:srgbClr val="FFFF00"/>
                </a:solidFill>
                <a:latin typeface="Calibri" panose="020F0502020204030204"/>
              </a:rPr>
              <a:t>“loyalty to different teachers”</a:t>
            </a:r>
            <a:r>
              <a:rPr lang="en-US" sz="6000" b="1" i="1" dirty="0">
                <a:solidFill>
                  <a:prstClr val="white"/>
                </a:solidFill>
                <a:latin typeface="Calibri" panose="020F0502020204030204"/>
              </a:rPr>
              <a:t> in </a:t>
            </a:r>
            <a:r>
              <a:rPr lang="en-US" sz="6000" b="1" i="1" u="sng" dirty="0">
                <a:solidFill>
                  <a:prstClr val="white"/>
                </a:solidFill>
                <a:latin typeface="Calibri" panose="020F0502020204030204"/>
              </a:rPr>
              <a:t>1 Cor. 1:10-15</a:t>
            </a:r>
            <a:r>
              <a:rPr lang="en-US" sz="6000" b="1" i="1" dirty="0">
                <a:solidFill>
                  <a:prstClr val="white"/>
                </a:solidFill>
                <a:latin typeface="Calibri" panose="020F0502020204030204"/>
              </a:rPr>
              <a:t>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i="1" dirty="0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i="1" dirty="0">
                <a:solidFill>
                  <a:prstClr val="white"/>
                </a:solidFill>
                <a:latin typeface="Calibri" panose="020F0502020204030204"/>
              </a:rPr>
              <a:t>He then criticized divisiveness caused by </a:t>
            </a:r>
            <a:r>
              <a:rPr lang="en-US" sz="6000" b="1" i="1" dirty="0">
                <a:solidFill>
                  <a:srgbClr val="FFFF00"/>
                </a:solidFill>
                <a:latin typeface="Calibri" panose="020F0502020204030204"/>
              </a:rPr>
              <a:t>“class-consciousness” </a:t>
            </a:r>
            <a:r>
              <a:rPr lang="en-US" sz="6000" b="1" i="1" dirty="0">
                <a:solidFill>
                  <a:prstClr val="white"/>
                </a:solidFill>
                <a:latin typeface="Calibri" panose="020F0502020204030204"/>
              </a:rPr>
              <a:t>in </a:t>
            </a:r>
            <a:r>
              <a:rPr lang="en-US" sz="6000" b="1" i="1" u="sng" dirty="0">
                <a:solidFill>
                  <a:prstClr val="white"/>
                </a:solidFill>
                <a:latin typeface="Calibri" panose="020F0502020204030204"/>
              </a:rPr>
              <a:t>Vs. 17-22</a:t>
            </a:r>
            <a:r>
              <a:rPr lang="en-US" sz="6000" b="1" i="1" dirty="0">
                <a:solidFill>
                  <a:prstClr val="white"/>
                </a:solidFill>
                <a:latin typeface="Calibri" panose="020F0502020204030204"/>
              </a:rPr>
              <a:t>.</a:t>
            </a:r>
            <a:endParaRPr kumimoji="0" lang="en-US" sz="60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86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583532" y="1460500"/>
            <a:ext cx="11024937" cy="307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i="1" u="sng" dirty="0">
                <a:solidFill>
                  <a:srgbClr val="FFFF00"/>
                </a:solidFill>
                <a:latin typeface="Calibri" panose="020F0502020204030204"/>
              </a:rPr>
              <a:t>THE PROBLEM</a:t>
            </a:r>
            <a:r>
              <a:rPr lang="en-US" sz="6000" b="1" i="1" dirty="0">
                <a:solidFill>
                  <a:prstClr val="white"/>
                </a:solidFill>
                <a:latin typeface="Calibri" panose="020F0502020204030204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dirty="0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i="1" dirty="0">
                <a:solidFill>
                  <a:prstClr val="white"/>
                </a:solidFill>
                <a:latin typeface="Calibri" panose="020F0502020204030204"/>
              </a:rPr>
              <a:t>They were making the Lord’s Supper a </a:t>
            </a:r>
            <a:r>
              <a:rPr lang="en-US" sz="6000" b="1" i="1" dirty="0">
                <a:solidFill>
                  <a:srgbClr val="FFFF00"/>
                </a:solidFill>
                <a:latin typeface="Calibri" panose="020F0502020204030204"/>
              </a:rPr>
              <a:t>common meal</a:t>
            </a:r>
            <a:r>
              <a:rPr lang="en-US" sz="6000" b="1" i="1" dirty="0">
                <a:solidFill>
                  <a:prstClr val="white"/>
                </a:solidFill>
                <a:latin typeface="Calibri" panose="020F0502020204030204"/>
              </a:rPr>
              <a:t>.</a:t>
            </a:r>
            <a:endParaRPr kumimoji="0" lang="en-US" sz="60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477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583532" y="0"/>
            <a:ext cx="11024937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i="1" u="sng" dirty="0">
                <a:solidFill>
                  <a:srgbClr val="FFFF00"/>
                </a:solidFill>
                <a:latin typeface="Calibri" panose="020F0502020204030204"/>
              </a:rPr>
              <a:t>THE PROBLEM</a:t>
            </a:r>
            <a:r>
              <a:rPr lang="en-US" sz="5400" b="1" i="1" dirty="0">
                <a:solidFill>
                  <a:srgbClr val="FFFF00"/>
                </a:solidFill>
                <a:latin typeface="Calibri" panose="020F0502020204030204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dirty="0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i="1" dirty="0">
                <a:solidFill>
                  <a:prstClr val="white"/>
                </a:solidFill>
                <a:latin typeface="Calibri" panose="020F0502020204030204"/>
              </a:rPr>
              <a:t>They would “</a:t>
            </a:r>
            <a:r>
              <a:rPr lang="en-US" sz="5400" b="1" i="1" dirty="0">
                <a:solidFill>
                  <a:srgbClr val="FFFF00"/>
                </a:solidFill>
                <a:latin typeface="Calibri" panose="020F0502020204030204"/>
              </a:rPr>
              <a:t>proclaim the oneness of the Lord and His people</a:t>
            </a:r>
            <a:r>
              <a:rPr lang="en-US" sz="5400" b="1" i="1" dirty="0">
                <a:solidFill>
                  <a:prstClr val="white"/>
                </a:solidFill>
                <a:latin typeface="Calibri" panose="020F0502020204030204"/>
              </a:rPr>
              <a:t>” by taking the Lord’s Supper, but then “</a:t>
            </a:r>
            <a:r>
              <a:rPr lang="en-US" sz="5400" b="1" i="1" dirty="0">
                <a:solidFill>
                  <a:srgbClr val="FFFF00"/>
                </a:solidFill>
                <a:latin typeface="Calibri" panose="020F0502020204030204"/>
              </a:rPr>
              <a:t>divide themselves along socioeconomic lines during what was supposed to be a fellowship meal.</a:t>
            </a:r>
            <a:r>
              <a:rPr lang="en-US" sz="5400" b="1" i="1" dirty="0">
                <a:solidFill>
                  <a:prstClr val="white"/>
                </a:solidFill>
                <a:latin typeface="Calibri" panose="020F0502020204030204"/>
              </a:rPr>
              <a:t>”</a:t>
            </a:r>
            <a:endParaRPr kumimoji="0" lang="en-US" sz="54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428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583531" y="2019300"/>
            <a:ext cx="11024937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i="1" u="sng" dirty="0">
                <a:solidFill>
                  <a:srgbClr val="FFFF00"/>
                </a:solidFill>
                <a:latin typeface="Calibri" panose="020F0502020204030204"/>
              </a:rPr>
              <a:t>THE PROBLEM</a:t>
            </a:r>
            <a:r>
              <a:rPr lang="en-US" sz="6000" b="1" i="1" dirty="0">
                <a:solidFill>
                  <a:prstClr val="white"/>
                </a:solidFill>
                <a:latin typeface="Calibri" panose="020F0502020204030204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dirty="0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i="1" dirty="0">
                <a:solidFill>
                  <a:prstClr val="white"/>
                </a:solidFill>
                <a:latin typeface="Calibri" panose="020F0502020204030204"/>
              </a:rPr>
              <a:t>Not the activity, but the </a:t>
            </a:r>
            <a:r>
              <a:rPr lang="en-US" sz="6000" b="1" i="1" dirty="0">
                <a:solidFill>
                  <a:srgbClr val="FFFF00"/>
                </a:solidFill>
                <a:latin typeface="Calibri" panose="020F0502020204030204"/>
              </a:rPr>
              <a:t>attitude</a:t>
            </a:r>
            <a:r>
              <a:rPr lang="en-US" sz="6000" b="1" i="1" dirty="0">
                <a:solidFill>
                  <a:prstClr val="white"/>
                </a:solidFill>
                <a:latin typeface="Calibri" panose="020F0502020204030204"/>
              </a:rPr>
              <a:t>!</a:t>
            </a:r>
            <a:endParaRPr kumimoji="0" lang="en-US" sz="60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554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MP: Devoted Together | Hope Christian Fellowship">
            <a:extLst>
              <a:ext uri="{FF2B5EF4-FFF2-40B4-BE49-F238E27FC236}">
                <a16:creationId xmlns:a16="http://schemas.microsoft.com/office/drawing/2014/main" id="{EAF7D0DB-C501-4124-BD5D-BE9978C8E1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32E1D04C-B6A4-433A-9FD2-9A9451B47797}"/>
              </a:ext>
            </a:extLst>
          </p:cNvPr>
          <p:cNvGrpSpPr/>
          <p:nvPr/>
        </p:nvGrpSpPr>
        <p:grpSpPr>
          <a:xfrm>
            <a:off x="0" y="4054207"/>
            <a:ext cx="12192000" cy="761103"/>
            <a:chOff x="0" y="4054207"/>
            <a:chExt cx="12192000" cy="761103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8C3DCE9-5EC8-442B-A37B-043D1DD8F3F8}"/>
                </a:ext>
              </a:extLst>
            </p:cNvPr>
            <p:cNvSpPr txBox="1"/>
            <p:nvPr/>
          </p:nvSpPr>
          <p:spPr>
            <a:xfrm>
              <a:off x="9188068" y="4153360"/>
              <a:ext cx="2346592" cy="661950"/>
            </a:xfrm>
            <a:prstGeom prst="rect">
              <a:avLst/>
            </a:prstGeom>
            <a:solidFill>
              <a:srgbClr val="FFFBEF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srgbClr val="066688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9CA6865-0F38-4E4E-9232-165DCC8CB45D}"/>
                </a:ext>
              </a:extLst>
            </p:cNvPr>
            <p:cNvSpPr txBox="1"/>
            <p:nvPr/>
          </p:nvSpPr>
          <p:spPr>
            <a:xfrm>
              <a:off x="0" y="4054207"/>
              <a:ext cx="1219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066688"/>
                  </a:solidFill>
                  <a:effectLst/>
                  <a:uLnTx/>
                  <a:uFillTx/>
                  <a:latin typeface="Arial Nova Light" panose="020B0304020202020204" pitchFamily="34" charset="0"/>
                  <a:ea typeface="+mn-ea"/>
                  <a:cs typeface="+mn-cs"/>
                </a:rPr>
                <a:t>      TO THE LORD’S SUPPER                                                                     ACTS 2:42-47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928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728330" y="0"/>
            <a:ext cx="1073534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i="1" dirty="0">
                <a:solidFill>
                  <a:schemeClr val="bg1"/>
                </a:solidFill>
              </a:rPr>
              <a:t>“Let a person </a:t>
            </a:r>
            <a:r>
              <a:rPr lang="en-US" sz="6000" b="1" i="1" u="sng" dirty="0">
                <a:solidFill>
                  <a:srgbClr val="FFFF00"/>
                </a:solidFill>
              </a:rPr>
              <a:t>examine himself</a:t>
            </a:r>
            <a:r>
              <a:rPr lang="en-US" sz="6000" b="1" i="1" dirty="0">
                <a:solidFill>
                  <a:schemeClr val="bg1"/>
                </a:solidFill>
              </a:rPr>
              <a:t>, then, and so eat of the bread and drink of the cup. For </a:t>
            </a:r>
            <a:r>
              <a:rPr lang="en-US" sz="6000" b="1" i="1" dirty="0">
                <a:solidFill>
                  <a:srgbClr val="FFFF00"/>
                </a:solidFill>
              </a:rPr>
              <a:t>anyone</a:t>
            </a:r>
            <a:r>
              <a:rPr lang="en-US" sz="6000" b="1" i="1" dirty="0">
                <a:solidFill>
                  <a:schemeClr val="bg1"/>
                </a:solidFill>
              </a:rPr>
              <a:t> who eats and drinks </a:t>
            </a:r>
            <a:r>
              <a:rPr lang="en-US" sz="6000" b="1" i="1" dirty="0">
                <a:solidFill>
                  <a:srgbClr val="FFFF00"/>
                </a:solidFill>
              </a:rPr>
              <a:t>without discerning the body</a:t>
            </a:r>
            <a:r>
              <a:rPr lang="en-US" sz="6000" b="1" i="1" dirty="0">
                <a:solidFill>
                  <a:schemeClr val="bg1"/>
                </a:solidFill>
              </a:rPr>
              <a:t> eats and drinks </a:t>
            </a:r>
            <a:r>
              <a:rPr lang="en-US" sz="6000" b="1" i="1" dirty="0">
                <a:solidFill>
                  <a:srgbClr val="FFFF00"/>
                </a:solidFill>
              </a:rPr>
              <a:t>judgment on himself</a:t>
            </a:r>
            <a:r>
              <a:rPr lang="en-US" sz="6000" b="1" i="1" dirty="0">
                <a:solidFill>
                  <a:schemeClr val="bg1"/>
                </a:solidFill>
              </a:rPr>
              <a:t>.”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n-US" sz="4400" b="1" i="1" dirty="0">
                <a:solidFill>
                  <a:srgbClr val="C91915"/>
                </a:solidFill>
              </a:rPr>
              <a:t>– 1 Corinthians 11:28-29</a:t>
            </a:r>
            <a:endParaRPr lang="en-US" sz="4400" i="1" dirty="0">
              <a:solidFill>
                <a:srgbClr val="C919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737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583532" y="0"/>
            <a:ext cx="11024937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i="1" dirty="0">
                <a:solidFill>
                  <a:prstClr val="white"/>
                </a:solidFill>
                <a:latin typeface="Calibri" panose="020F0502020204030204"/>
              </a:rPr>
              <a:t>The first century church’s </a:t>
            </a:r>
            <a:r>
              <a:rPr lang="en-US" sz="5400" b="1" i="1" dirty="0">
                <a:solidFill>
                  <a:srgbClr val="FFFF00"/>
                </a:solidFill>
                <a:latin typeface="Calibri" panose="020F0502020204030204"/>
              </a:rPr>
              <a:t>devotion</a:t>
            </a:r>
            <a:r>
              <a:rPr lang="en-US" sz="5400" b="1" i="1" dirty="0">
                <a:solidFill>
                  <a:prstClr val="white"/>
                </a:solidFill>
                <a:latin typeface="Calibri" panose="020F0502020204030204"/>
              </a:rPr>
              <a:t> to the </a:t>
            </a:r>
            <a:r>
              <a:rPr lang="en-US" sz="5400" b="1" i="1" dirty="0">
                <a:solidFill>
                  <a:srgbClr val="FFFF00"/>
                </a:solidFill>
                <a:latin typeface="Calibri" panose="020F0502020204030204"/>
              </a:rPr>
              <a:t>Lord’s Supper </a:t>
            </a:r>
            <a:r>
              <a:rPr lang="en-US" sz="5400" b="1" i="1" dirty="0">
                <a:solidFill>
                  <a:prstClr val="white"/>
                </a:solidFill>
                <a:latin typeface="Calibri" panose="020F0502020204030204"/>
              </a:rPr>
              <a:t>is evidenced in three ways…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5400" b="1" i="1" dirty="0">
                <a:solidFill>
                  <a:srgbClr val="FFFF00"/>
                </a:solidFill>
                <a:latin typeface="Calibri" panose="020F0502020204030204"/>
              </a:rPr>
              <a:t>REMEMBERANCE</a:t>
            </a:r>
            <a:r>
              <a:rPr lang="en-US" sz="5400" b="1" i="1" dirty="0">
                <a:solidFill>
                  <a:prstClr val="white"/>
                </a:solidFill>
                <a:latin typeface="Calibri" panose="020F0502020204030204"/>
              </a:rPr>
              <a:t> (vv.24-25)</a:t>
            </a:r>
          </a:p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5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PROCLAMATION</a:t>
            </a:r>
            <a:r>
              <a:rPr kumimoji="0" lang="en-US" sz="5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5400" b="1" i="1" dirty="0">
                <a:solidFill>
                  <a:prstClr val="white"/>
                </a:solidFill>
                <a:latin typeface="Calibri" panose="020F0502020204030204"/>
              </a:rPr>
              <a:t>(v.26)</a:t>
            </a:r>
          </a:p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5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EXAMINATION</a:t>
            </a:r>
            <a:r>
              <a:rPr kumimoji="0" lang="en-US" sz="5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(v.28)</a:t>
            </a:r>
            <a:endParaRPr kumimoji="0" lang="en-US" sz="54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00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583532" y="749300"/>
            <a:ext cx="11024937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i="1" dirty="0">
                <a:solidFill>
                  <a:srgbClr val="FFFF00"/>
                </a:solidFill>
                <a:latin typeface="Calibri" panose="020F0502020204030204"/>
              </a:rPr>
              <a:t>WE LOOK BACKWARD </a:t>
            </a:r>
            <a:r>
              <a:rPr lang="en-US" sz="5400" b="1" i="1" dirty="0">
                <a:solidFill>
                  <a:prstClr val="white"/>
                </a:solidFill>
                <a:latin typeface="Calibri" panose="020F0502020204030204"/>
              </a:rPr>
              <a:t>(to remember Christ!), </a:t>
            </a:r>
            <a:r>
              <a:rPr lang="en-US" sz="5400" b="1" i="1" dirty="0">
                <a:solidFill>
                  <a:srgbClr val="FFFF00"/>
                </a:solidFill>
                <a:latin typeface="Calibri" panose="020F0502020204030204"/>
              </a:rPr>
              <a:t>INWARD</a:t>
            </a:r>
            <a:r>
              <a:rPr lang="en-US" sz="5400" b="1" i="1" dirty="0">
                <a:solidFill>
                  <a:prstClr val="white"/>
                </a:solidFill>
                <a:latin typeface="Calibri" panose="020F0502020204030204"/>
              </a:rPr>
              <a:t> (to examine self!),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i="1" dirty="0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i="1" dirty="0">
                <a:solidFill>
                  <a:srgbClr val="FFFF00"/>
                </a:solidFill>
                <a:latin typeface="Calibri" panose="020F0502020204030204"/>
              </a:rPr>
              <a:t>WE LOOK FORWARD </a:t>
            </a:r>
            <a:r>
              <a:rPr lang="en-US" sz="5400" b="1" i="1" dirty="0">
                <a:solidFill>
                  <a:prstClr val="white"/>
                </a:solidFill>
                <a:latin typeface="Calibri" panose="020F0502020204030204"/>
              </a:rPr>
              <a:t>(to anticipate Jesus’ coming!), and </a:t>
            </a:r>
            <a:r>
              <a:rPr lang="en-US" sz="5400" b="1" i="1" dirty="0">
                <a:solidFill>
                  <a:srgbClr val="FFFF00"/>
                </a:solidFill>
                <a:latin typeface="Calibri" panose="020F0502020204030204"/>
              </a:rPr>
              <a:t>OUTWARD</a:t>
            </a:r>
            <a:r>
              <a:rPr lang="en-US" sz="5400" b="1" i="1" dirty="0">
                <a:solidFill>
                  <a:prstClr val="white"/>
                </a:solidFill>
                <a:latin typeface="Calibri" panose="020F0502020204030204"/>
              </a:rPr>
              <a:t> (to proclaim Christ’s death!).</a:t>
            </a:r>
            <a:endParaRPr kumimoji="0" lang="en-US" sz="54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60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459415" y="1040874"/>
            <a:ext cx="1127317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i="1" dirty="0">
                <a:solidFill>
                  <a:schemeClr val="bg1"/>
                </a:solidFill>
              </a:rPr>
              <a:t>WE </a:t>
            </a:r>
            <a:r>
              <a:rPr lang="en-US" sz="6000" b="1" i="1" u="sng" dirty="0">
                <a:solidFill>
                  <a:srgbClr val="FFFF00"/>
                </a:solidFill>
              </a:rPr>
              <a:t>DEVOTE</a:t>
            </a:r>
            <a:r>
              <a:rPr lang="en-US" sz="6000" b="1" i="1" dirty="0">
                <a:solidFill>
                  <a:schemeClr val="bg1"/>
                </a:solidFill>
              </a:rPr>
              <a:t> OURSELVES BECAUSE…</a:t>
            </a:r>
          </a:p>
          <a:p>
            <a:pPr algn="ctr"/>
            <a:endParaRPr lang="en-US" sz="1200" b="1" i="1" dirty="0">
              <a:solidFill>
                <a:schemeClr val="bg1"/>
              </a:solidFill>
            </a:endParaRPr>
          </a:p>
          <a:p>
            <a:pPr algn="ctr"/>
            <a:r>
              <a:rPr lang="en-US" sz="6000" b="1" i="1" dirty="0">
                <a:solidFill>
                  <a:schemeClr val="bg1"/>
                </a:solidFill>
              </a:rPr>
              <a:t>“as often as </a:t>
            </a:r>
            <a:r>
              <a:rPr lang="en-US" sz="6000" b="1" i="1" u="sng" dirty="0">
                <a:solidFill>
                  <a:schemeClr val="bg1"/>
                </a:solidFill>
              </a:rPr>
              <a:t>you</a:t>
            </a:r>
            <a:r>
              <a:rPr lang="en-US" sz="6000" b="1" i="1" dirty="0">
                <a:solidFill>
                  <a:schemeClr val="bg1"/>
                </a:solidFill>
              </a:rPr>
              <a:t> eat this bread and drink the cup, </a:t>
            </a:r>
            <a:r>
              <a:rPr lang="en-US" sz="6000" b="1" i="1" u="sng" dirty="0">
                <a:solidFill>
                  <a:schemeClr val="bg1"/>
                </a:solidFill>
              </a:rPr>
              <a:t>you</a:t>
            </a:r>
            <a:r>
              <a:rPr lang="en-US" sz="6000" b="1" i="1" dirty="0">
                <a:solidFill>
                  <a:schemeClr val="bg1"/>
                </a:solidFill>
              </a:rPr>
              <a:t> </a:t>
            </a:r>
            <a:r>
              <a:rPr lang="en-US" sz="6000" b="1" i="1" dirty="0">
                <a:solidFill>
                  <a:srgbClr val="FFFF00"/>
                </a:solidFill>
              </a:rPr>
              <a:t>proclaim the Lord’s death until he comes</a:t>
            </a:r>
            <a:r>
              <a:rPr lang="en-US" sz="6000" b="1" i="1" dirty="0">
                <a:solidFill>
                  <a:schemeClr val="bg1"/>
                </a:solidFill>
              </a:rPr>
              <a:t>.”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n-US" sz="4400" b="1" i="1" dirty="0">
                <a:solidFill>
                  <a:srgbClr val="C91915"/>
                </a:solidFill>
              </a:rPr>
              <a:t>– 1 Corinthians 11:26</a:t>
            </a:r>
            <a:endParaRPr lang="en-US" sz="4400" i="1" dirty="0">
              <a:solidFill>
                <a:srgbClr val="C919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68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C1643D-78B4-4873-A47C-5EAD70B074F6}"/>
              </a:ext>
            </a:extLst>
          </p:cNvPr>
          <p:cNvSpPr txBox="1"/>
          <p:nvPr/>
        </p:nvSpPr>
        <p:spPr>
          <a:xfrm>
            <a:off x="2555631" y="1441938"/>
            <a:ext cx="7080738" cy="3974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all" spc="0" normalizeH="0" baseline="0" noProof="0" dirty="0">
                <a:ln>
                  <a:noFill/>
                </a:ln>
                <a:solidFill>
                  <a:srgbClr val="C91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“they devoted themselves to.” </a:t>
            </a:r>
          </a:p>
        </p:txBody>
      </p:sp>
    </p:spTree>
    <p:extLst>
      <p:ext uri="{BB962C8B-B14F-4D97-AF65-F5344CB8AC3E}">
        <p14:creationId xmlns:p14="http://schemas.microsoft.com/office/powerpoint/2010/main" val="1084093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1322557" y="1128113"/>
            <a:ext cx="954688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 to which you are 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devoted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consumes your </a:t>
            </a:r>
            <a:r>
              <a:rPr kumimoji="0" lang="en-US" sz="6000" b="1" i="1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attention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your </a:t>
            </a:r>
            <a:r>
              <a:rPr kumimoji="0" lang="en-US" sz="6000" b="1" i="1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energy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your </a:t>
            </a:r>
            <a:r>
              <a:rPr kumimoji="0" lang="en-US" sz="6000" b="1" i="1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time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and even your </a:t>
            </a:r>
            <a:r>
              <a:rPr kumimoji="0" lang="en-US" sz="6000" b="1" i="1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finances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0" y="6088559"/>
            <a:ext cx="1219200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345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604887" y="1102392"/>
            <a:ext cx="1098222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i="1" dirty="0">
                <a:solidFill>
                  <a:schemeClr val="bg1"/>
                </a:solidFill>
              </a:rPr>
              <a:t>“And they </a:t>
            </a:r>
            <a:r>
              <a:rPr lang="en-US" sz="6000" b="1" i="1" dirty="0">
                <a:solidFill>
                  <a:srgbClr val="FFFF00"/>
                </a:solidFill>
              </a:rPr>
              <a:t>devoted themselves</a:t>
            </a:r>
            <a:r>
              <a:rPr lang="en-US" sz="6000" b="1" i="1" dirty="0">
                <a:solidFill>
                  <a:schemeClr val="bg1"/>
                </a:solidFill>
              </a:rPr>
              <a:t> to the </a:t>
            </a:r>
            <a:r>
              <a:rPr lang="en-US" sz="6000" b="1" i="1" dirty="0">
                <a:solidFill>
                  <a:srgbClr val="FFFF00"/>
                </a:solidFill>
              </a:rPr>
              <a:t>apostles' teaching </a:t>
            </a:r>
            <a:r>
              <a:rPr lang="en-US" sz="6000" b="1" i="1" dirty="0">
                <a:solidFill>
                  <a:schemeClr val="bg1"/>
                </a:solidFill>
              </a:rPr>
              <a:t>and the </a:t>
            </a:r>
            <a:r>
              <a:rPr lang="en-US" sz="6000" b="1" i="1" dirty="0">
                <a:solidFill>
                  <a:srgbClr val="FFFF00"/>
                </a:solidFill>
              </a:rPr>
              <a:t>fellowship</a:t>
            </a:r>
            <a:r>
              <a:rPr lang="en-US" sz="6000" b="1" i="1" dirty="0">
                <a:solidFill>
                  <a:schemeClr val="bg1"/>
                </a:solidFill>
              </a:rPr>
              <a:t>, to the </a:t>
            </a:r>
            <a:r>
              <a:rPr lang="en-US" sz="6000" b="1" i="1" dirty="0">
                <a:solidFill>
                  <a:srgbClr val="FFFF00"/>
                </a:solidFill>
              </a:rPr>
              <a:t>breaking of bread </a:t>
            </a:r>
            <a:r>
              <a:rPr lang="en-US" sz="6000" b="1" i="1" dirty="0">
                <a:solidFill>
                  <a:schemeClr val="bg1"/>
                </a:solidFill>
              </a:rPr>
              <a:t>and the </a:t>
            </a:r>
            <a:r>
              <a:rPr lang="en-US" sz="6000" b="1" i="1" dirty="0">
                <a:solidFill>
                  <a:srgbClr val="FFFF00"/>
                </a:solidFill>
              </a:rPr>
              <a:t>prayers</a:t>
            </a:r>
            <a:r>
              <a:rPr lang="en-US" sz="6000" b="1" i="1" dirty="0">
                <a:solidFill>
                  <a:schemeClr val="bg1"/>
                </a:solidFill>
              </a:rPr>
              <a:t>.”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n-US" sz="4400" b="1" i="1" dirty="0">
                <a:solidFill>
                  <a:srgbClr val="C91915"/>
                </a:solidFill>
              </a:rPr>
              <a:t>– Acts 2:42</a:t>
            </a:r>
            <a:endParaRPr lang="en-US" sz="4400" i="1" dirty="0">
              <a:solidFill>
                <a:srgbClr val="C919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3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728330" y="258283"/>
            <a:ext cx="1073534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“breaking of bread” 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an allusion to the fact that during the institution of the Lord’s Supper, 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“Jesus took bread, and after blessing it broke it” </a:t>
            </a:r>
            <a:r>
              <a:rPr kumimoji="0" lang="en-US" sz="480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(Matt 26:26; Mk 14:22; Lk 22:19). </a:t>
            </a:r>
            <a:endParaRPr kumimoji="0" lang="en-US" sz="600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92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728330" y="2459504"/>
            <a:ext cx="1073534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BE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THEY WERE DEVOTED TO THE 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LORD’S SUPPER!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5701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C1643D-78B4-4873-A47C-5EAD70B074F6}"/>
              </a:ext>
            </a:extLst>
          </p:cNvPr>
          <p:cNvSpPr txBox="1"/>
          <p:nvPr/>
        </p:nvSpPr>
        <p:spPr>
          <a:xfrm>
            <a:off x="2555631" y="1441938"/>
            <a:ext cx="7080738" cy="3974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7800" b="1" cap="all" dirty="0">
                <a:solidFill>
                  <a:srgbClr val="C91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the Lord’s Supper was a consistent part of their weekly worship assembly. </a:t>
            </a:r>
            <a:endParaRPr lang="en-US" sz="4400" i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992499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524586" y="1474044"/>
            <a:ext cx="1114282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i="1" dirty="0">
                <a:solidFill>
                  <a:schemeClr val="bg1"/>
                </a:solidFill>
              </a:rPr>
              <a:t>“</a:t>
            </a:r>
            <a:r>
              <a:rPr lang="en-US" sz="6000" b="1" i="1" dirty="0">
                <a:solidFill>
                  <a:srgbClr val="FFFF00"/>
                </a:solidFill>
              </a:rPr>
              <a:t>on the first day of the week, when the disciples came together to break bread</a:t>
            </a:r>
            <a:r>
              <a:rPr lang="en-US" sz="6000" b="1" i="1" dirty="0">
                <a:solidFill>
                  <a:schemeClr val="bg1"/>
                </a:solidFill>
              </a:rPr>
              <a:t>”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n-US" sz="4400" b="1" i="1" dirty="0">
                <a:solidFill>
                  <a:srgbClr val="C91915"/>
                </a:solidFill>
              </a:rPr>
              <a:t>– Acts 20:7</a:t>
            </a:r>
            <a:endParaRPr lang="en-US" sz="4400" i="1" dirty="0">
              <a:solidFill>
                <a:srgbClr val="C919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77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408</TotalTime>
  <Words>517</Words>
  <Application>Microsoft Office PowerPoint</Application>
  <PresentationFormat>Widescreen</PresentationFormat>
  <Paragraphs>45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Arial Nova Light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Brenton</dc:creator>
  <cp:lastModifiedBy>College View church of Christ</cp:lastModifiedBy>
  <cp:revision>18</cp:revision>
  <dcterms:created xsi:type="dcterms:W3CDTF">2021-05-21T22:40:09Z</dcterms:created>
  <dcterms:modified xsi:type="dcterms:W3CDTF">2022-09-18T16:10:14Z</dcterms:modified>
</cp:coreProperties>
</file>