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420" r:id="rId4"/>
    <p:sldId id="293" r:id="rId5"/>
    <p:sldId id="303" r:id="rId6"/>
    <p:sldId id="295" r:id="rId7"/>
    <p:sldId id="296" r:id="rId8"/>
    <p:sldId id="297" r:id="rId9"/>
    <p:sldId id="298" r:id="rId10"/>
    <p:sldId id="299" r:id="rId11"/>
    <p:sldId id="419" r:id="rId12"/>
    <p:sldId id="340" r:id="rId13"/>
    <p:sldId id="341" r:id="rId14"/>
    <p:sldId id="300" r:id="rId15"/>
    <p:sldId id="301" r:id="rId16"/>
    <p:sldId id="302" r:id="rId17"/>
    <p:sldId id="332" r:id="rId18"/>
    <p:sldId id="335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110C1-5AC5-4BB5-84B8-1E6EB97BB50F}" v="191" dt="2024-01-14T14:19:56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8A1110C1-5AC5-4BB5-84B8-1E6EB97BB50F}"/>
    <pc:docChg chg="delSld modSld">
      <pc:chgData name="College View church of Christ" userId="66daf72c15de8306" providerId="LiveId" clId="{8A1110C1-5AC5-4BB5-84B8-1E6EB97BB50F}" dt="2024-01-14T14:20:32.036" v="275" actId="47"/>
      <pc:docMkLst>
        <pc:docMk/>
      </pc:docMkLst>
      <pc:sldChg chg="modSp mod">
        <pc:chgData name="College View church of Christ" userId="66daf72c15de8306" providerId="LiveId" clId="{8A1110C1-5AC5-4BB5-84B8-1E6EB97BB50F}" dt="2024-01-14T14:17:53.135" v="85" actId="20577"/>
        <pc:sldMkLst>
          <pc:docMk/>
          <pc:sldMk cId="998723103" sldId="296"/>
        </pc:sldMkLst>
        <pc:spChg chg="mod">
          <ac:chgData name="College View church of Christ" userId="66daf72c15de8306" providerId="LiveId" clId="{8A1110C1-5AC5-4BB5-84B8-1E6EB97BB50F}" dt="2024-01-14T14:17:53.135" v="85" actId="20577"/>
          <ac:spMkLst>
            <pc:docMk/>
            <pc:sldMk cId="998723103" sldId="296"/>
            <ac:spMk id="3" creationId="{00000000-0000-0000-0000-000000000000}"/>
          </ac:spMkLst>
        </pc:spChg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154273664" sldId="325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1884416125" sldId="338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1615252282" sldId="339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267327444" sldId="342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344460250" sldId="344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961591322" sldId="398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197913999" sldId="400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891128919" sldId="401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898009012" sldId="402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290747347" sldId="403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501418507" sldId="404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014229607" sldId="405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54295987" sldId="406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457810240" sldId="407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1451758874" sldId="408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895308116" sldId="409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285129748" sldId="410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4259937373" sldId="411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2542998120" sldId="412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1417369987" sldId="413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200781854" sldId="414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3087190516" sldId="415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4148340826" sldId="416"/>
        </pc:sldMkLst>
      </pc:sldChg>
      <pc:sldChg chg="mod modShow">
        <pc:chgData name="College View church of Christ" userId="66daf72c15de8306" providerId="LiveId" clId="{8A1110C1-5AC5-4BB5-84B8-1E6EB97BB50F}" dt="2024-01-14T14:04:18.590" v="1" actId="729"/>
        <pc:sldMkLst>
          <pc:docMk/>
          <pc:sldMk cId="2460838549" sldId="417"/>
        </pc:sldMkLst>
      </pc:sldChg>
      <pc:sldChg chg="mod modShow">
        <pc:chgData name="College View church of Christ" userId="66daf72c15de8306" providerId="LiveId" clId="{8A1110C1-5AC5-4BB5-84B8-1E6EB97BB50F}" dt="2024-01-14T14:04:10.524" v="0" actId="729"/>
        <pc:sldMkLst>
          <pc:docMk/>
          <pc:sldMk cId="663187346" sldId="418"/>
        </pc:sldMkLst>
      </pc:sldChg>
      <pc:sldChg chg="modSp del modAnim">
        <pc:chgData name="College View church of Christ" userId="66daf72c15de8306" providerId="LiveId" clId="{8A1110C1-5AC5-4BB5-84B8-1E6EB97BB50F}" dt="2024-01-14T14:20:32.036" v="275" actId="47"/>
        <pc:sldMkLst>
          <pc:docMk/>
          <pc:sldMk cId="244435928" sldId="421"/>
        </pc:sldMkLst>
        <pc:spChg chg="mod">
          <ac:chgData name="College View church of Christ" userId="66daf72c15de8306" providerId="LiveId" clId="{8A1110C1-5AC5-4BB5-84B8-1E6EB97BB50F}" dt="2024-01-14T14:19:42.083" v="273" actId="20577"/>
          <ac:spMkLst>
            <pc:docMk/>
            <pc:sldMk cId="244435928" sldId="421"/>
            <ac:spMk id="3" creationId="{00000000-0000-0000-0000-000000000000}"/>
          </ac:spMkLst>
        </pc:spChg>
      </pc:sldChg>
      <pc:sldChg chg="del">
        <pc:chgData name="College View church of Christ" userId="66daf72c15de8306" providerId="LiveId" clId="{8A1110C1-5AC5-4BB5-84B8-1E6EB97BB50F}" dt="2024-01-14T14:20:09.956" v="274" actId="47"/>
        <pc:sldMkLst>
          <pc:docMk/>
          <pc:sldMk cId="2136611175" sldId="422"/>
        </pc:sldMkLst>
      </pc:sldChg>
    </pc:docChg>
  </pc:docChgLst>
  <pc:docChgLst>
    <pc:chgData name="College View church of Christ" userId="66daf72c15de8306" providerId="LiveId" clId="{E4CE8582-306C-4FA4-85ED-2155AC3DE31A}"/>
    <pc:docChg chg="delSld">
      <pc:chgData name="College View church of Christ" userId="66daf72c15de8306" providerId="LiveId" clId="{E4CE8582-306C-4FA4-85ED-2155AC3DE31A}" dt="2024-01-14T15:37:01.127" v="1" actId="47"/>
      <pc:docMkLst>
        <pc:docMk/>
      </pc:docMkLst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622737118" sldId="29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268052211" sldId="30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141891551" sldId="30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487041927" sldId="30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290169916" sldId="30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148415470" sldId="30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790047333" sldId="30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455681325" sldId="31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675455264" sldId="311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580927742" sldId="31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061839805" sldId="31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05995859" sldId="31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908705365" sldId="31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11364398" sldId="31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695438981" sldId="31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380958202" sldId="31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58229566" sldId="31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163739773" sldId="32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931746739" sldId="321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432311477" sldId="32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871462093" sldId="32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013494702" sldId="324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154273664" sldId="32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918378147" sldId="32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278033119" sldId="32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154284411" sldId="32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636291616" sldId="32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52924900" sldId="33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224355011" sldId="331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1884416125" sldId="338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1615252282" sldId="339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267327444" sldId="342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344460250" sldId="34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930033890" sldId="34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613156344" sldId="34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060482697" sldId="34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140486084" sldId="34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429503391" sldId="34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482039866" sldId="35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92944286" sldId="351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166431789" sldId="35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453651259" sldId="35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065150920" sldId="35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864065293" sldId="35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92777034" sldId="35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471525313" sldId="35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510476529" sldId="36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490741450" sldId="361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326340786" sldId="36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519993410" sldId="36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643120319" sldId="36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519205707" sldId="36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461791769" sldId="36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738774363" sldId="36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792398166" sldId="36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061118265" sldId="37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958092973" sldId="37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660789771" sldId="37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321143695" sldId="38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674662662" sldId="38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504183633" sldId="38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659373032" sldId="38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819138961" sldId="387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179317486" sldId="388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124010511" sldId="389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201380520" sldId="390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521463953" sldId="391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73107476" sldId="392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2456884815" sldId="393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1325172255" sldId="394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76347199" sldId="395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4046785505" sldId="396"/>
        </pc:sldMkLst>
      </pc:sldChg>
      <pc:sldChg chg="del">
        <pc:chgData name="College View church of Christ" userId="66daf72c15de8306" providerId="LiveId" clId="{E4CE8582-306C-4FA4-85ED-2155AC3DE31A}" dt="2024-01-14T15:37:01.127" v="1" actId="47"/>
        <pc:sldMkLst>
          <pc:docMk/>
          <pc:sldMk cId="3240603636" sldId="397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961591322" sldId="398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541183607" sldId="399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197913999" sldId="400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891128919" sldId="401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898009012" sldId="402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290747347" sldId="403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501418507" sldId="404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014229607" sldId="405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54295987" sldId="406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457810240" sldId="407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1451758874" sldId="408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895308116" sldId="409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285129748" sldId="410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4259937373" sldId="411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542998120" sldId="412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1417369987" sldId="413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200781854" sldId="414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3087190516" sldId="415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4148340826" sldId="416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2460838549" sldId="417"/>
        </pc:sldMkLst>
      </pc:sldChg>
      <pc:sldChg chg="del">
        <pc:chgData name="College View church of Christ" userId="66daf72c15de8306" providerId="LiveId" clId="{E4CE8582-306C-4FA4-85ED-2155AC3DE31A}" dt="2024-01-14T15:36:21.138" v="0" actId="47"/>
        <pc:sldMkLst>
          <pc:docMk/>
          <pc:sldMk cId="663187346" sldId="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31774">
              <a:defRPr/>
            </a:pPr>
            <a:fld id="{BCCA7088-465E-40D7-B53A-F7B188EC7C85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 defTabSz="931774">
                <a:defRPr/>
              </a:pPr>
              <a:t>15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55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FF89F-0CCD-4DC9-9074-A9657C87D5A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22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4760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 and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390035"/>
            <a:ext cx="6326187" cy="4908755"/>
          </a:xfrm>
        </p:spPr>
        <p:txBody>
          <a:bodyPr/>
          <a:lstStyle/>
          <a:p>
            <a:r>
              <a:rPr lang="en-US" sz="3200" dirty="0"/>
              <a:t>To review, let’s take a look at the Godhead in creation.</a:t>
            </a:r>
          </a:p>
          <a:p>
            <a:r>
              <a:rPr lang="en-US" sz="3200" dirty="0"/>
              <a:t>Genesis 1:1 – based on rest of Scriptures, </a:t>
            </a:r>
            <a:r>
              <a:rPr lang="en-US" sz="3200" b="1" dirty="0">
                <a:solidFill>
                  <a:srgbClr val="FF0000"/>
                </a:solidFill>
              </a:rPr>
              <a:t>God</a:t>
            </a:r>
            <a:r>
              <a:rPr lang="en-US" sz="3200" dirty="0"/>
              <a:t> must be understood as the Godhead</a:t>
            </a:r>
          </a:p>
          <a:p>
            <a:r>
              <a:rPr lang="en-US" sz="3200" dirty="0"/>
              <a:t>Verse 3 – God the Father said/commanded – Psalms 33:6-9</a:t>
            </a:r>
          </a:p>
          <a:p>
            <a:r>
              <a:rPr lang="en-US" sz="3200" dirty="0"/>
              <a:t>Son Created – Colossians 1:16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88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 and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390035"/>
            <a:ext cx="6326187" cy="4908755"/>
          </a:xfrm>
        </p:spPr>
        <p:txBody>
          <a:bodyPr/>
          <a:lstStyle/>
          <a:p>
            <a:r>
              <a:rPr lang="en-US" sz="3200" dirty="0"/>
              <a:t>Holy Spirit witnessed – Genesis 1:2</a:t>
            </a:r>
          </a:p>
          <a:p>
            <a:r>
              <a:rPr lang="en-US" sz="3200" dirty="0"/>
              <a:t>1:26,27 – Note the pronouns.  “And </a:t>
            </a:r>
            <a:r>
              <a:rPr lang="en-US" sz="3200" b="1" dirty="0">
                <a:solidFill>
                  <a:srgbClr val="FF0000"/>
                </a:solidFill>
              </a:rPr>
              <a:t>God</a:t>
            </a:r>
            <a:r>
              <a:rPr lang="en-US" sz="3200" dirty="0"/>
              <a:t> said” – must be referencing Godhead</a:t>
            </a:r>
          </a:p>
          <a:p>
            <a:r>
              <a:rPr lang="en-US" sz="3200" dirty="0"/>
              <a:t>“. . . Let </a:t>
            </a:r>
            <a:r>
              <a:rPr lang="en-US" sz="3200" b="1" dirty="0">
                <a:solidFill>
                  <a:srgbClr val="FF0000"/>
                </a:solidFill>
              </a:rPr>
              <a:t>US</a:t>
            </a:r>
            <a:r>
              <a:rPr lang="en-US" sz="3200" dirty="0"/>
              <a:t> make man in </a:t>
            </a:r>
            <a:r>
              <a:rPr lang="en-US" sz="3200" b="1" dirty="0">
                <a:solidFill>
                  <a:srgbClr val="FF0000"/>
                </a:solidFill>
              </a:rPr>
              <a:t>OUR</a:t>
            </a:r>
            <a:r>
              <a:rPr lang="en-US" sz="3200" dirty="0"/>
              <a:t> image . . .”</a:t>
            </a:r>
          </a:p>
          <a:p>
            <a:r>
              <a:rPr lang="en-US" sz="3200" dirty="0"/>
              <a:t>V 27 – “God created man in </a:t>
            </a:r>
            <a:r>
              <a:rPr lang="en-US" sz="3200" b="1" dirty="0">
                <a:solidFill>
                  <a:srgbClr val="FF0000"/>
                </a:solidFill>
              </a:rPr>
              <a:t>HIS OWN</a:t>
            </a:r>
            <a:r>
              <a:rPr lang="en-US" sz="3200" dirty="0"/>
              <a:t> image . . .”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76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908755"/>
          </a:xfrm>
        </p:spPr>
        <p:txBody>
          <a:bodyPr/>
          <a:lstStyle/>
          <a:p>
            <a:r>
              <a:rPr lang="en-US" sz="3200" dirty="0"/>
              <a:t>The three persons of the Godhead are separate and distinct.</a:t>
            </a:r>
          </a:p>
          <a:p>
            <a:r>
              <a:rPr lang="en-US" sz="3200" dirty="0"/>
              <a:t>John 14:26</a:t>
            </a:r>
          </a:p>
          <a:p>
            <a:r>
              <a:rPr lang="en-US" sz="3200" dirty="0"/>
              <a:t>Note how all three are talked about their distinctiveness: we have the sender (the Father), the one sent (the Holy Spirit) and the one in whose name He is sent (Jesus).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22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Matthew 3:13-17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13" y="1782094"/>
            <a:ext cx="3362990" cy="4739971"/>
          </a:xfrm>
        </p:spPr>
      </p:pic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0398" y="4798143"/>
            <a:ext cx="2000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Son is</a:t>
            </a:r>
          </a:p>
          <a:p>
            <a:pPr algn="ctr"/>
            <a:r>
              <a:rPr lang="en-US" sz="2800" b="1" dirty="0"/>
              <a:t>baptized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7956" y="1858297"/>
            <a:ext cx="2023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Father</a:t>
            </a:r>
          </a:p>
          <a:p>
            <a:pPr algn="ctr"/>
            <a:r>
              <a:rPr lang="en-US" sz="2800" b="1" dirty="0"/>
              <a:t>speaks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7956" y="3328220"/>
            <a:ext cx="1840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Spirit</a:t>
            </a:r>
          </a:p>
          <a:p>
            <a:pPr algn="ctr"/>
            <a:r>
              <a:rPr lang="en-US" sz="2800" b="1" dirty="0"/>
              <a:t>descends</a:t>
            </a:r>
          </a:p>
        </p:txBody>
      </p:sp>
    </p:spTree>
    <p:extLst>
      <p:ext uri="{BB962C8B-B14F-4D97-AF65-F5344CB8AC3E}">
        <p14:creationId xmlns:p14="http://schemas.microsoft.com/office/powerpoint/2010/main" val="1673917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0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778542"/>
            <a:ext cx="6326187" cy="5730414"/>
          </a:xfrm>
        </p:spPr>
        <p:txBody>
          <a:bodyPr/>
          <a:lstStyle/>
          <a:p>
            <a:r>
              <a:rPr lang="en-US" sz="3000" dirty="0"/>
              <a:t>There are three but they are distinct</a:t>
            </a:r>
          </a:p>
          <a:p>
            <a:r>
              <a:rPr lang="en-US" sz="3000" dirty="0"/>
              <a:t>God the Father is NOT God the Son or God the Holy Spirit</a:t>
            </a:r>
          </a:p>
          <a:p>
            <a:r>
              <a:rPr lang="en-US" sz="3000" dirty="0"/>
              <a:t>The Son is God; but he is not God the Father nor is he God the Holy Spirit</a:t>
            </a:r>
          </a:p>
          <a:p>
            <a:r>
              <a:rPr lang="en-US" sz="3000" dirty="0"/>
              <a:t>The Holy Spirit is God; but he is not God the Father nor is he God the Son</a:t>
            </a:r>
          </a:p>
          <a:p>
            <a:r>
              <a:rPr lang="en-US" sz="3000" dirty="0"/>
              <a:t>Not three Gods, but one essence (deity) possessed by all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83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The Godhead</a:t>
            </a:r>
          </a:p>
        </p:txBody>
      </p:sp>
      <p:grpSp>
        <p:nvGrpSpPr>
          <p:cNvPr id="76836" name="Group 36"/>
          <p:cNvGrpSpPr>
            <a:grpSpLocks/>
          </p:cNvGrpSpPr>
          <p:nvPr/>
        </p:nvGrpSpPr>
        <p:grpSpPr bwMode="auto">
          <a:xfrm>
            <a:off x="1447800" y="1295400"/>
            <a:ext cx="5091113" cy="4741863"/>
            <a:chOff x="1228" y="794"/>
            <a:chExt cx="3207" cy="2987"/>
          </a:xfrm>
        </p:grpSpPr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2418" y="2112"/>
              <a:ext cx="839" cy="846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808" name="Oval 8"/>
            <p:cNvSpPr>
              <a:spLocks noChangeArrowheads="1"/>
            </p:cNvSpPr>
            <p:nvPr/>
          </p:nvSpPr>
          <p:spPr bwMode="auto">
            <a:xfrm>
              <a:off x="2475" y="794"/>
              <a:ext cx="718" cy="730"/>
            </a:xfrm>
            <a:prstGeom prst="ellipse">
              <a:avLst/>
            </a:prstGeom>
            <a:solidFill>
              <a:srgbClr val="FD2929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45720" tIns="46634" rIns="45720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</a:t>
              </a:r>
            </a:p>
          </p:txBody>
        </p:sp>
        <p:cxnSp>
          <p:nvCxnSpPr>
            <p:cNvPr id="76809" name="AutoShape 9"/>
            <p:cNvCxnSpPr>
              <a:cxnSpLocks noChangeShapeType="1"/>
            </p:cNvCxnSpPr>
            <p:nvPr/>
          </p:nvCxnSpPr>
          <p:spPr bwMode="auto">
            <a:xfrm>
              <a:off x="2834" y="1530"/>
              <a:ext cx="4" cy="570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10" name="Group 10"/>
            <p:cNvGrpSpPr>
              <a:grpSpLocks/>
            </p:cNvGrpSpPr>
            <p:nvPr/>
          </p:nvGrpSpPr>
          <p:grpSpPr bwMode="auto">
            <a:xfrm>
              <a:off x="2688" y="1670"/>
              <a:ext cx="456" cy="240"/>
              <a:chOff x="2688" y="1670"/>
              <a:chExt cx="456" cy="240"/>
            </a:xfrm>
          </p:grpSpPr>
          <p:sp>
            <p:nvSpPr>
              <p:cNvPr id="76811" name="Rectangle 11"/>
              <p:cNvSpPr>
                <a:spLocks noChangeArrowheads="1"/>
              </p:cNvSpPr>
              <p:nvPr/>
            </p:nvSpPr>
            <p:spPr bwMode="auto">
              <a:xfrm>
                <a:off x="2832" y="1670"/>
                <a:ext cx="31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 Cor.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1:3</a:t>
                </a: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2688" y="1670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</p:grp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1228" y="3051"/>
              <a:ext cx="717" cy="730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Jesus</a:t>
              </a:r>
            </a:p>
          </p:txBody>
        </p:sp>
        <p:cxnSp>
          <p:nvCxnSpPr>
            <p:cNvPr id="76814" name="AutoShape 14"/>
            <p:cNvCxnSpPr>
              <a:cxnSpLocks noChangeShapeType="1"/>
            </p:cNvCxnSpPr>
            <p:nvPr/>
          </p:nvCxnSpPr>
          <p:spPr bwMode="auto">
            <a:xfrm flipV="1">
              <a:off x="1840" y="2784"/>
              <a:ext cx="637" cy="368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15" name="Group 15"/>
            <p:cNvGrpSpPr>
              <a:grpSpLocks/>
            </p:cNvGrpSpPr>
            <p:nvPr/>
          </p:nvGrpSpPr>
          <p:grpSpPr bwMode="auto">
            <a:xfrm>
              <a:off x="1920" y="2784"/>
              <a:ext cx="576" cy="323"/>
              <a:chOff x="1920" y="2784"/>
              <a:chExt cx="576" cy="323"/>
            </a:xfrm>
          </p:grpSpPr>
          <p:sp>
            <p:nvSpPr>
              <p:cNvPr id="76816" name="Rectangle 16"/>
              <p:cNvSpPr>
                <a:spLocks noChangeArrowheads="1"/>
              </p:cNvSpPr>
              <p:nvPr/>
            </p:nvSpPr>
            <p:spPr bwMode="auto">
              <a:xfrm rot="19680000">
                <a:off x="2090" y="2784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  <p:sp>
            <p:nvSpPr>
              <p:cNvPr id="76817" name="Rectangle 17"/>
              <p:cNvSpPr>
                <a:spLocks noChangeArrowheads="1"/>
              </p:cNvSpPr>
              <p:nvPr/>
            </p:nvSpPr>
            <p:spPr bwMode="auto">
              <a:xfrm rot="19740000">
                <a:off x="1920" y="2939"/>
                <a:ext cx="576" cy="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John 1:1-14</a:t>
                </a:r>
              </a:p>
            </p:txBody>
          </p:sp>
        </p:grp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3717" y="3051"/>
              <a:ext cx="718" cy="730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E7FD19"/>
              </a:solidFill>
              <a:round/>
              <a:headEnd/>
              <a:tailEnd/>
            </a:ln>
          </p:spPr>
          <p:txBody>
            <a:bodyPr lIns="93269" tIns="46634" rIns="93269" bIns="46634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Holy Spirit</a:t>
              </a:r>
            </a:p>
          </p:txBody>
        </p:sp>
        <p:cxnSp>
          <p:nvCxnSpPr>
            <p:cNvPr id="76819" name="AutoShape 19"/>
            <p:cNvCxnSpPr>
              <a:cxnSpLocks noChangeShapeType="1"/>
            </p:cNvCxnSpPr>
            <p:nvPr/>
          </p:nvCxnSpPr>
          <p:spPr bwMode="auto">
            <a:xfrm flipH="1" flipV="1">
              <a:off x="3195" y="2784"/>
              <a:ext cx="627" cy="368"/>
            </a:xfrm>
            <a:prstGeom prst="straightConnector1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0" name="Group 20"/>
            <p:cNvGrpSpPr>
              <a:grpSpLocks/>
            </p:cNvGrpSpPr>
            <p:nvPr/>
          </p:nvGrpSpPr>
          <p:grpSpPr bwMode="auto">
            <a:xfrm>
              <a:off x="3195" y="2809"/>
              <a:ext cx="576" cy="356"/>
              <a:chOff x="3195" y="2809"/>
              <a:chExt cx="576" cy="356"/>
            </a:xfrm>
          </p:grpSpPr>
          <p:sp>
            <p:nvSpPr>
              <p:cNvPr id="76821" name="Rectangle 21"/>
              <p:cNvSpPr>
                <a:spLocks noChangeArrowheads="1"/>
              </p:cNvSpPr>
              <p:nvPr/>
            </p:nvSpPr>
            <p:spPr bwMode="auto">
              <a:xfrm rot="1870009">
                <a:off x="3512" y="2809"/>
                <a:ext cx="14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</p:txBody>
          </p:sp>
          <p:sp>
            <p:nvSpPr>
              <p:cNvPr id="76822" name="Rectangle 22"/>
              <p:cNvSpPr>
                <a:spLocks noChangeArrowheads="1"/>
              </p:cNvSpPr>
              <p:nvPr/>
            </p:nvSpPr>
            <p:spPr bwMode="auto">
              <a:xfrm rot="1860000">
                <a:off x="3195" y="2925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Acts 5:3-4</a:t>
                </a:r>
              </a:p>
            </p:txBody>
          </p:sp>
        </p:grpSp>
        <p:cxnSp>
          <p:nvCxnSpPr>
            <p:cNvPr id="76823" name="AutoShape 23"/>
            <p:cNvCxnSpPr>
              <a:cxnSpLocks noChangeShapeType="1"/>
            </p:cNvCxnSpPr>
            <p:nvPr/>
          </p:nvCxnSpPr>
          <p:spPr bwMode="auto">
            <a:xfrm flipV="1">
              <a:off x="1586" y="1423"/>
              <a:ext cx="994" cy="162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4" name="Group 24"/>
            <p:cNvGrpSpPr>
              <a:grpSpLocks/>
            </p:cNvGrpSpPr>
            <p:nvPr/>
          </p:nvGrpSpPr>
          <p:grpSpPr bwMode="auto">
            <a:xfrm>
              <a:off x="1920" y="1920"/>
              <a:ext cx="384" cy="624"/>
              <a:chOff x="1920" y="1958"/>
              <a:chExt cx="384" cy="624"/>
            </a:xfrm>
          </p:grpSpPr>
          <p:sp>
            <p:nvSpPr>
              <p:cNvPr id="76825" name="Rectangle 25"/>
              <p:cNvSpPr>
                <a:spLocks noChangeArrowheads="1"/>
              </p:cNvSpPr>
              <p:nvPr/>
            </p:nvSpPr>
            <p:spPr bwMode="auto">
              <a:xfrm rot="-25135833">
                <a:off x="1824" y="2054"/>
                <a:ext cx="43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26" name="Rectangle 26"/>
              <p:cNvSpPr>
                <a:spLocks noChangeArrowheads="1"/>
              </p:cNvSpPr>
              <p:nvPr/>
            </p:nvSpPr>
            <p:spPr bwMode="auto">
              <a:xfrm rot="-25107303">
                <a:off x="1896" y="2174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 John 1:3</a:t>
                </a:r>
              </a:p>
            </p:txBody>
          </p:sp>
        </p:grpSp>
        <p:cxnSp>
          <p:nvCxnSpPr>
            <p:cNvPr id="76827" name="AutoShape 27"/>
            <p:cNvCxnSpPr>
              <a:cxnSpLocks noChangeShapeType="1"/>
            </p:cNvCxnSpPr>
            <p:nvPr/>
          </p:nvCxnSpPr>
          <p:spPr bwMode="auto">
            <a:xfrm flipH="1" flipV="1">
              <a:off x="3088" y="1423"/>
              <a:ext cx="988" cy="162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28" name="Group 28"/>
            <p:cNvGrpSpPr>
              <a:grpSpLocks/>
            </p:cNvGrpSpPr>
            <p:nvPr/>
          </p:nvGrpSpPr>
          <p:grpSpPr bwMode="auto">
            <a:xfrm>
              <a:off x="3408" y="2006"/>
              <a:ext cx="384" cy="576"/>
              <a:chOff x="3408" y="2006"/>
              <a:chExt cx="384" cy="576"/>
            </a:xfrm>
          </p:grpSpPr>
          <p:sp>
            <p:nvSpPr>
              <p:cNvPr id="76829" name="Rectangle 29"/>
              <p:cNvSpPr>
                <a:spLocks noChangeArrowheads="1"/>
              </p:cNvSpPr>
              <p:nvPr/>
            </p:nvSpPr>
            <p:spPr bwMode="auto">
              <a:xfrm rot="-18013802">
                <a:off x="3456" y="2102"/>
                <a:ext cx="43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30" name="Rectangle 30"/>
              <p:cNvSpPr>
                <a:spLocks noChangeArrowheads="1"/>
              </p:cNvSpPr>
              <p:nvPr/>
            </p:nvSpPr>
            <p:spPr bwMode="auto">
              <a:xfrm rot="-18065006">
                <a:off x="3240" y="2174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Matt 3:16-17</a:t>
                </a:r>
              </a:p>
            </p:txBody>
          </p:sp>
        </p:grpSp>
        <p:cxnSp>
          <p:nvCxnSpPr>
            <p:cNvPr id="76831" name="AutoShape 31"/>
            <p:cNvCxnSpPr>
              <a:cxnSpLocks noChangeShapeType="1"/>
            </p:cNvCxnSpPr>
            <p:nvPr/>
          </p:nvCxnSpPr>
          <p:spPr bwMode="auto">
            <a:xfrm>
              <a:off x="1951" y="3416"/>
              <a:ext cx="1760" cy="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832" name="Group 32"/>
            <p:cNvGrpSpPr>
              <a:grpSpLocks/>
            </p:cNvGrpSpPr>
            <p:nvPr/>
          </p:nvGrpSpPr>
          <p:grpSpPr bwMode="auto">
            <a:xfrm>
              <a:off x="2511" y="3236"/>
              <a:ext cx="690" cy="422"/>
              <a:chOff x="2511" y="3236"/>
              <a:chExt cx="690" cy="422"/>
            </a:xfrm>
          </p:grpSpPr>
          <p:sp>
            <p:nvSpPr>
              <p:cNvPr id="76833" name="Rectangle 33"/>
              <p:cNvSpPr>
                <a:spLocks noChangeArrowheads="1"/>
              </p:cNvSpPr>
              <p:nvPr/>
            </p:nvSpPr>
            <p:spPr bwMode="auto">
              <a:xfrm>
                <a:off x="2592" y="3446"/>
                <a:ext cx="55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NOT</a:t>
                </a:r>
              </a:p>
            </p:txBody>
          </p:sp>
          <p:sp>
            <p:nvSpPr>
              <p:cNvPr id="76834" name="Text Box 34"/>
              <p:cNvSpPr txBox="1">
                <a:spLocks noChangeArrowheads="1"/>
              </p:cNvSpPr>
              <p:nvPr/>
            </p:nvSpPr>
            <p:spPr bwMode="auto">
              <a:xfrm>
                <a:off x="2511" y="3236"/>
                <a:ext cx="690" cy="1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 </a:t>
                </a:r>
                <a:r>
                  <a:rPr kumimoji="0" lang="en-US" altLang="en-US" sz="1200" b="1" i="0" u="none" strike="noStrike" kern="1200" cap="none" spc="0" normalizeH="0" baseline="0" noProof="0">
                    <a:ln>
                      <a:noFill/>
                    </a:ln>
                    <a:solidFill>
                      <a:srgbClr val="E7F02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John 14:16</a:t>
                </a:r>
              </a:p>
            </p:txBody>
          </p:sp>
        </p:grpSp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2458" y="2352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C0B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GOD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3680" y="453203"/>
            <a:ext cx="34211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Deut</a:t>
            </a:r>
            <a:r>
              <a:rPr lang="en-US" sz="2800" b="1" dirty="0">
                <a:solidFill>
                  <a:schemeClr val="bg1"/>
                </a:solidFill>
              </a:rPr>
              <a:t> 6:4 “The Lord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God is ONE.”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41071" y="1501525"/>
            <a:ext cx="42295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God signifies deity. There</a:t>
            </a:r>
          </a:p>
          <a:p>
            <a:r>
              <a:rPr lang="en-US" sz="2800" dirty="0">
                <a:solidFill>
                  <a:schemeClr val="bg1"/>
                </a:solidFill>
              </a:rPr>
              <a:t>are three persons who</a:t>
            </a:r>
          </a:p>
          <a:p>
            <a:r>
              <a:rPr lang="en-US" sz="2800" dirty="0">
                <a:solidFill>
                  <a:schemeClr val="bg1"/>
                </a:solidFill>
              </a:rPr>
              <a:t>possess the nature of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Deity.  The Father,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Son and Holy Ghost</a:t>
            </a:r>
          </a:p>
        </p:txBody>
      </p:sp>
    </p:spTree>
    <p:extLst>
      <p:ext uri="{BB962C8B-B14F-4D97-AF65-F5344CB8AC3E}">
        <p14:creationId xmlns:p14="http://schemas.microsoft.com/office/powerpoint/2010/main" val="2163761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362" y="132224"/>
            <a:ext cx="8229600" cy="661988"/>
          </a:xfrm>
        </p:spPr>
        <p:txBody>
          <a:bodyPr/>
          <a:lstStyle/>
          <a:p>
            <a:r>
              <a:rPr lang="en-US" altLang="en-US" sz="4400" dirty="0"/>
              <a:t>The Godhead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9407" y="1157748"/>
            <a:ext cx="6886575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dirty="0"/>
              <a:t>The Father… </a:t>
            </a:r>
          </a:p>
          <a:p>
            <a:pPr>
              <a:buFontTx/>
              <a:buNone/>
            </a:pPr>
            <a:r>
              <a:rPr lang="en-US" altLang="en-US" sz="3200" dirty="0"/>
              <a:t>			   The Son…</a:t>
            </a:r>
          </a:p>
          <a:p>
            <a:pPr>
              <a:buFontTx/>
              <a:buNone/>
            </a:pPr>
            <a:r>
              <a:rPr lang="en-US" altLang="en-US" sz="3200" dirty="0"/>
              <a:t>					   &amp; The Holy 						Spirit</a:t>
            </a:r>
          </a:p>
          <a:p>
            <a:pPr>
              <a:buFontTx/>
              <a:buNone/>
            </a:pPr>
            <a:endParaRPr lang="en-US" altLang="en-US" sz="3200" dirty="0">
              <a:solidFill>
                <a:srgbClr val="FF9900"/>
              </a:solidFill>
            </a:endParaRPr>
          </a:p>
          <a:p>
            <a:r>
              <a:rPr lang="en-US" altLang="en-US" sz="3200" dirty="0"/>
              <a:t>Distinct &amp; Separate Spiritual Beings</a:t>
            </a:r>
          </a:p>
          <a:p>
            <a:r>
              <a:rPr lang="en-US" altLang="en-US" sz="3200" dirty="0"/>
              <a:t>Existing Together as Deity – the </a:t>
            </a:r>
            <a:r>
              <a:rPr lang="en-US" altLang="en-US" sz="3200" dirty="0">
                <a:solidFill>
                  <a:srgbClr val="FF9900"/>
                </a:solidFill>
              </a:rPr>
              <a:t>One God</a:t>
            </a:r>
          </a:p>
          <a:p>
            <a:r>
              <a:rPr lang="en-US" altLang="en-US" sz="3200" dirty="0"/>
              <a:t>United in Purpose and Will</a:t>
            </a:r>
          </a:p>
        </p:txBody>
      </p:sp>
    </p:spTree>
    <p:extLst>
      <p:ext uri="{BB962C8B-B14F-4D97-AF65-F5344CB8AC3E}">
        <p14:creationId xmlns:p14="http://schemas.microsoft.com/office/powerpoint/2010/main" val="26570358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16662" cy="833726"/>
          </a:xfrm>
        </p:spPr>
        <p:txBody>
          <a:bodyPr/>
          <a:lstStyle/>
          <a:p>
            <a:pPr algn="ctr"/>
            <a:r>
              <a:rPr lang="en-US" sz="4400" b="1" dirty="0"/>
              <a:t>Introductory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0" y="932874"/>
            <a:ext cx="8789266" cy="5193290"/>
          </a:xfrm>
        </p:spPr>
        <p:txBody>
          <a:bodyPr/>
          <a:lstStyle/>
          <a:p>
            <a:r>
              <a:rPr lang="en-US" sz="2800" dirty="0"/>
              <a:t>The study of the Holy Spirit is a neglected one.</a:t>
            </a:r>
          </a:p>
          <a:p>
            <a:r>
              <a:rPr lang="en-US" sz="2800" dirty="0"/>
              <a:t>Because of this, there is a misunderstanding not only among the world concerning the Holy Spirit but among many Christians.</a:t>
            </a:r>
          </a:p>
          <a:p>
            <a:r>
              <a:rPr lang="en-US" sz="2800" dirty="0"/>
              <a:t>There are things we may not know – Deut. 29:29; Isa 55:8,9</a:t>
            </a:r>
          </a:p>
          <a:p>
            <a:r>
              <a:rPr lang="en-US" sz="2800" dirty="0"/>
              <a:t>BUT, there is a lot we can learn</a:t>
            </a:r>
          </a:p>
        </p:txBody>
      </p:sp>
    </p:spTree>
    <p:extLst>
      <p:ext uri="{BB962C8B-B14F-4D97-AF65-F5344CB8AC3E}">
        <p14:creationId xmlns:p14="http://schemas.microsoft.com/office/powerpoint/2010/main" val="4062550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The Holy Spirit in Scriptures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Holy Spirit is referred to 88 times in the Old Testament</a:t>
            </a:r>
          </a:p>
          <a:p>
            <a:r>
              <a:rPr lang="en-US" sz="3200" dirty="0"/>
              <a:t>With 18 different names being applied to Him</a:t>
            </a:r>
          </a:p>
          <a:p>
            <a:r>
              <a:rPr lang="en-US" sz="3200" dirty="0"/>
              <a:t>He is referred to 264 times in the New Testament</a:t>
            </a:r>
          </a:p>
          <a:p>
            <a:r>
              <a:rPr lang="en-US" sz="3200" dirty="0"/>
              <a:t>With 39 different names being applied</a:t>
            </a:r>
          </a:p>
        </p:txBody>
      </p:sp>
    </p:spTree>
    <p:extLst>
      <p:ext uri="{BB962C8B-B14F-4D97-AF65-F5344CB8AC3E}">
        <p14:creationId xmlns:p14="http://schemas.microsoft.com/office/powerpoint/2010/main" val="3942968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Masculine Pronouns are Applied to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John 16:13:</a:t>
            </a:r>
          </a:p>
          <a:p>
            <a:pPr marL="0" indent="0">
              <a:buNone/>
            </a:pPr>
            <a:r>
              <a:rPr lang="en-US" sz="3200" dirty="0"/>
              <a:t>“However, when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e, the Spirit of truth, has come,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 will guide you into all truth; for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 will not speak of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is own authority, but whatever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 hears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 will speak; and </a:t>
            </a:r>
            <a:r>
              <a:rPr lang="en-US" sz="3200" b="1" i="1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e will tell you things to come.”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703513" cy="332396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 Divine </a:t>
            </a:r>
            <a:r>
              <a:rPr lang="en-US" sz="3200" b="1" dirty="0">
                <a:solidFill>
                  <a:srgbClr val="7030A0"/>
                </a:solidFill>
              </a:rPr>
              <a:t>“Person”</a:t>
            </a:r>
          </a:p>
        </p:txBody>
      </p:sp>
    </p:spTree>
    <p:extLst>
      <p:ext uri="{BB962C8B-B14F-4D97-AF65-F5344CB8AC3E}">
        <p14:creationId xmlns:p14="http://schemas.microsoft.com/office/powerpoint/2010/main" val="29027253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Masculine Pronouns are Applied to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Holy Spirit is NOT a glorified “it” nor a mystical “influence.”</a:t>
            </a:r>
          </a:p>
          <a:p>
            <a:endParaRPr lang="en-US" sz="3200" dirty="0"/>
          </a:p>
          <a:p>
            <a:r>
              <a:rPr lang="en-US" sz="3200" dirty="0"/>
              <a:t>He: speaks, teaches, testifies, has memory, guides, leads, forbids, and searches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703513" cy="332396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 Divine </a:t>
            </a:r>
            <a:r>
              <a:rPr lang="en-US" sz="3200" b="1" dirty="0">
                <a:solidFill>
                  <a:srgbClr val="7030A0"/>
                </a:solidFill>
              </a:rPr>
              <a:t>“Person”</a:t>
            </a:r>
          </a:p>
        </p:txBody>
      </p:sp>
    </p:spTree>
    <p:extLst>
      <p:ext uri="{BB962C8B-B14F-4D97-AF65-F5344CB8AC3E}">
        <p14:creationId xmlns:p14="http://schemas.microsoft.com/office/powerpoint/2010/main" val="9987231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His Attributes Show He is a Divine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Hebrews 9:14</a:t>
            </a:r>
          </a:p>
          <a:p>
            <a:r>
              <a:rPr lang="en-US" sz="3200" dirty="0"/>
              <a:t>He is eternal</a:t>
            </a:r>
          </a:p>
          <a:p>
            <a:r>
              <a:rPr lang="en-US" sz="3200" dirty="0"/>
              <a:t>1 Corinthians 2:10,11</a:t>
            </a:r>
          </a:p>
          <a:p>
            <a:r>
              <a:rPr lang="en-US" sz="3200" dirty="0"/>
              <a:t>He is omniscient</a:t>
            </a:r>
          </a:p>
          <a:p>
            <a:r>
              <a:rPr lang="en-US" sz="3200" dirty="0"/>
              <a:t>Psalms 139:7-12</a:t>
            </a:r>
          </a:p>
          <a:p>
            <a:r>
              <a:rPr lang="en-US" sz="3200" dirty="0"/>
              <a:t>He is omnipresent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1" y="274639"/>
            <a:ext cx="2703513" cy="3323968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 Divine </a:t>
            </a:r>
            <a:r>
              <a:rPr lang="en-US" sz="3200" b="1" dirty="0">
                <a:solidFill>
                  <a:srgbClr val="7030A0"/>
                </a:solidFill>
              </a:rPr>
              <a:t>“Person”</a:t>
            </a:r>
          </a:p>
        </p:txBody>
      </p:sp>
    </p:spTree>
    <p:extLst>
      <p:ext uri="{BB962C8B-B14F-4D97-AF65-F5344CB8AC3E}">
        <p14:creationId xmlns:p14="http://schemas.microsoft.com/office/powerpoint/2010/main" val="1310984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908755"/>
          </a:xfrm>
        </p:spPr>
        <p:txBody>
          <a:bodyPr/>
          <a:lstStyle/>
          <a:p>
            <a:r>
              <a:rPr lang="en-US" sz="3200" dirty="0"/>
              <a:t>There is a Godhead</a:t>
            </a:r>
          </a:p>
          <a:p>
            <a:r>
              <a:rPr lang="en-US" sz="3200" dirty="0"/>
              <a:t>Acts 17:29</a:t>
            </a:r>
          </a:p>
          <a:p>
            <a:r>
              <a:rPr lang="en-US" sz="3200" dirty="0"/>
              <a:t>Romans 1:20</a:t>
            </a:r>
          </a:p>
          <a:p>
            <a:r>
              <a:rPr lang="en-US" sz="3200" dirty="0"/>
              <a:t>Colossians 2:9</a:t>
            </a:r>
          </a:p>
          <a:p>
            <a:r>
              <a:rPr lang="en-US" sz="3200" dirty="0"/>
              <a:t>It is composed of three divine persons/beings</a:t>
            </a:r>
          </a:p>
          <a:p>
            <a:r>
              <a:rPr lang="en-US" sz="3200" dirty="0"/>
              <a:t>Matthew 28:19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96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639096"/>
            <a:ext cx="6316662" cy="778541"/>
          </a:xfrm>
        </p:spPr>
        <p:txBody>
          <a:bodyPr/>
          <a:lstStyle/>
          <a:p>
            <a:pPr algn="ctr"/>
            <a:r>
              <a:rPr lang="en-US" sz="4400" b="1" u="sng" dirty="0"/>
              <a:t>The Godhead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390035"/>
            <a:ext cx="6326187" cy="4908755"/>
          </a:xfrm>
        </p:spPr>
        <p:txBody>
          <a:bodyPr/>
          <a:lstStyle/>
          <a:p>
            <a:r>
              <a:rPr lang="en-US" sz="3200" dirty="0"/>
              <a:t>Paul speaks of all three divine persons in the same verse</a:t>
            </a:r>
          </a:p>
          <a:p>
            <a:r>
              <a:rPr lang="en-US" sz="3200" dirty="0"/>
              <a:t>Romans 15:30</a:t>
            </a:r>
          </a:p>
          <a:p>
            <a:r>
              <a:rPr lang="en-US" sz="3200" dirty="0"/>
              <a:t>2 Corinthians 13:14</a:t>
            </a:r>
          </a:p>
          <a:p>
            <a:r>
              <a:rPr lang="en-US" sz="3200" dirty="0"/>
              <a:t>Ephesians 4:3-6 (Paul talks about 7 ones, and note 3 of them)</a:t>
            </a:r>
          </a:p>
          <a:p>
            <a:r>
              <a:rPr lang="en-US" sz="3200" dirty="0"/>
              <a:t>They all three possess deity, not three Gods, </a:t>
            </a:r>
            <a:r>
              <a:rPr lang="en-US" sz="3200" b="1" u="sng" dirty="0">
                <a:solidFill>
                  <a:srgbClr val="FF0000"/>
                </a:solidFill>
              </a:rPr>
              <a:t>but one Godhead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356977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solidFill>
                  <a:srgbClr val="7030A0"/>
                </a:solidFill>
              </a:rPr>
              <a:t>The Holy Spirit is apart of the Godhead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30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5DFD-BF2A-4AC5-8E2B-79263D07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86575" cy="852198"/>
          </a:xfrm>
        </p:spPr>
        <p:txBody>
          <a:bodyPr/>
          <a:lstStyle/>
          <a:p>
            <a:r>
              <a:rPr lang="en-US" sz="4800" dirty="0">
                <a:solidFill>
                  <a:srgbClr val="FFFFFF"/>
                </a:solidFill>
              </a:rPr>
              <a:t>Pictorial Representation</a:t>
            </a:r>
          </a:p>
        </p:txBody>
      </p:sp>
      <p:pic>
        <p:nvPicPr>
          <p:cNvPr id="1026" name="Picture 2" descr="The Godhead — Truth Unchained">
            <a:extLst>
              <a:ext uri="{FF2B5EF4-FFF2-40B4-BE49-F238E27FC236}">
                <a16:creationId xmlns:a16="http://schemas.microsoft.com/office/drawing/2014/main" id="{806FFD03-38BA-427B-B04F-32747D3A08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852198"/>
            <a:ext cx="6788727" cy="600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0554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7382</TotalTime>
  <Words>735</Words>
  <Application>Microsoft Office PowerPoint</Application>
  <PresentationFormat>On-screen Show (4:3)</PresentationFormat>
  <Paragraphs>112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chri_0088_slide</vt:lpstr>
      <vt:lpstr>1_Default Design</vt:lpstr>
      <vt:lpstr>Green Giant</vt:lpstr>
      <vt:lpstr>PowerPoint Presentation</vt:lpstr>
      <vt:lpstr>Introductory Remarks</vt:lpstr>
      <vt:lpstr>The Holy Spirit in Scriptures</vt:lpstr>
      <vt:lpstr>Masculine Pronouns are Applied to Him</vt:lpstr>
      <vt:lpstr>Masculine Pronouns are Applied to Him</vt:lpstr>
      <vt:lpstr>His Attributes Show He is a Divine Person</vt:lpstr>
      <vt:lpstr>The Godhead</vt:lpstr>
      <vt:lpstr>The Godhead</vt:lpstr>
      <vt:lpstr>Pictorial Representation</vt:lpstr>
      <vt:lpstr>The Godhead and Creation</vt:lpstr>
      <vt:lpstr>The Godhead and Creation</vt:lpstr>
      <vt:lpstr>The Godhead</vt:lpstr>
      <vt:lpstr>Matthew 3:13-17</vt:lpstr>
      <vt:lpstr>The Godhead</vt:lpstr>
      <vt:lpstr>The Godhead</vt:lpstr>
      <vt:lpstr>The Godhead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College View church of Christ</cp:lastModifiedBy>
  <cp:revision>180</cp:revision>
  <cp:lastPrinted>2023-12-14T14:58:40Z</cp:lastPrinted>
  <dcterms:created xsi:type="dcterms:W3CDTF">2012-09-18T14:39:55Z</dcterms:created>
  <dcterms:modified xsi:type="dcterms:W3CDTF">2024-01-14T15:37:06Z</dcterms:modified>
</cp:coreProperties>
</file>