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72" r:id="rId3"/>
  </p:sldMasterIdLst>
  <p:notesMasterIdLst>
    <p:notesMasterId r:id="rId21"/>
  </p:notesMasterIdLst>
  <p:handoutMasterIdLst>
    <p:handoutMasterId r:id="rId22"/>
  </p:handoutMasterIdLst>
  <p:sldIdLst>
    <p:sldId id="420" r:id="rId4"/>
    <p:sldId id="301" r:id="rId5"/>
    <p:sldId id="332" r:id="rId6"/>
    <p:sldId id="335" r:id="rId7"/>
    <p:sldId id="304" r:id="rId8"/>
    <p:sldId id="305" r:id="rId9"/>
    <p:sldId id="306" r:id="rId10"/>
    <p:sldId id="307" r:id="rId11"/>
    <p:sldId id="345" r:id="rId12"/>
    <p:sldId id="346" r:id="rId13"/>
    <p:sldId id="308" r:id="rId14"/>
    <p:sldId id="309" r:id="rId15"/>
    <p:sldId id="310" r:id="rId16"/>
    <p:sldId id="347" r:id="rId17"/>
    <p:sldId id="348" r:id="rId18"/>
    <p:sldId id="311" r:id="rId19"/>
    <p:sldId id="312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8531E-7D05-4243-9BB8-75109B95D18F}" v="2" dt="2024-01-21T14:23:22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88" d="100"/>
          <a:sy n="88" d="100"/>
        </p:scale>
        <p:origin x="1005" y="8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6578531E-7D05-4243-9BB8-75109B95D18F}"/>
    <pc:docChg chg="addSld delSld modSld">
      <pc:chgData name="College View church of Christ" userId="66daf72c15de8306" providerId="LiveId" clId="{6578531E-7D05-4243-9BB8-75109B95D18F}" dt="2024-01-21T14:25:12.740" v="118" actId="47"/>
      <pc:docMkLst>
        <pc:docMk/>
      </pc:docMkLst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4062550829" sldId="293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622737118" sldId="294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902725333" sldId="295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998723103" sldId="296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1310984354" sldId="297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755896211" sldId="298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465230592" sldId="299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900022586" sldId="300"/>
        </pc:sldMkLst>
      </pc:sldChg>
      <pc:sldChg chg="del">
        <pc:chgData name="College View church of Christ" userId="66daf72c15de8306" providerId="LiveId" clId="{6578531E-7D05-4243-9BB8-75109B95D18F}" dt="2024-01-21T14:25:12.740" v="118" actId="47"/>
        <pc:sldMkLst>
          <pc:docMk/>
          <pc:sldMk cId="1738083869" sldId="302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3942968457" sldId="303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3154273664" sldId="325"/>
        </pc:sldMkLst>
      </pc:sldChg>
      <pc:sldChg chg="modSp mod">
        <pc:chgData name="College View church of Christ" userId="66daf72c15de8306" providerId="LiveId" clId="{6578531E-7D05-4243-9BB8-75109B95D18F}" dt="2024-01-21T14:24:01.095" v="117" actId="6549"/>
        <pc:sldMkLst>
          <pc:docMk/>
          <pc:sldMk cId="2657035824" sldId="335"/>
        </pc:sldMkLst>
        <pc:spChg chg="mod">
          <ac:chgData name="College View church of Christ" userId="66daf72c15de8306" providerId="LiveId" clId="{6578531E-7D05-4243-9BB8-75109B95D18F}" dt="2024-01-21T14:24:01.095" v="117" actId="6549"/>
          <ac:spMkLst>
            <pc:docMk/>
            <pc:sldMk cId="2657035824" sldId="335"/>
            <ac:spMk id="71683" creationId="{00000000-0000-0000-0000-000000000000}"/>
          </ac:spMkLst>
        </pc:spChg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1884416125" sldId="338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1615252282" sldId="339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205388860" sldId="340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3493876857" sldId="341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267327444" sldId="342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3344460250" sldId="344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961591322" sldId="398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541183607" sldId="399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197913999" sldId="400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891128919" sldId="401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3898009012" sldId="402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290747347" sldId="403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501418507" sldId="404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014229607" sldId="405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354295987" sldId="406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457810240" sldId="407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1451758874" sldId="408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895308116" sldId="409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285129748" sldId="410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4259937373" sldId="411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542998120" sldId="412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1417369987" sldId="413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3200781854" sldId="414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3087190516" sldId="415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4148340826" sldId="416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2460838549" sldId="417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663187346" sldId="418"/>
        </pc:sldMkLst>
      </pc:sldChg>
      <pc:sldChg chg="del">
        <pc:chgData name="College View church of Christ" userId="66daf72c15de8306" providerId="LiveId" clId="{6578531E-7D05-4243-9BB8-75109B95D18F}" dt="2024-01-21T14:08:54.547" v="1" actId="47"/>
        <pc:sldMkLst>
          <pc:docMk/>
          <pc:sldMk cId="1982055477" sldId="419"/>
        </pc:sldMkLst>
      </pc:sldChg>
      <pc:sldChg chg="add">
        <pc:chgData name="College View church of Christ" userId="66daf72c15de8306" providerId="LiveId" clId="{6578531E-7D05-4243-9BB8-75109B95D18F}" dt="2024-01-21T14:08:43.472" v="0"/>
        <pc:sldMkLst>
          <pc:docMk/>
          <pc:sldMk cId="346126884" sldId="420"/>
        </pc:sldMkLst>
      </pc:sldChg>
    </pc:docChg>
  </pc:docChgLst>
  <pc:docChgLst>
    <pc:chgData name="College View church of Christ" userId="66daf72c15de8306" providerId="LiveId" clId="{B5CA4397-6DAB-480D-82EB-03632FC6219F}"/>
    <pc:docChg chg="delSld">
      <pc:chgData name="College View church of Christ" userId="66daf72c15de8306" providerId="LiveId" clId="{B5CA4397-6DAB-480D-82EB-03632FC6219F}" dt="2024-01-21T16:16:40.694" v="0" actId="47"/>
      <pc:docMkLst>
        <pc:docMk/>
      </pc:docMkLst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061839805" sldId="313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05995859" sldId="314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908705365" sldId="315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11364398" sldId="316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695438981" sldId="317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380958202" sldId="318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58229566" sldId="319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4163739773" sldId="320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931746739" sldId="321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432311477" sldId="322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871462093" sldId="323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013494702" sldId="324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918378147" sldId="326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278033119" sldId="327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154284411" sldId="328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636291616" sldId="329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52924900" sldId="330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4224355011" sldId="331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429503391" sldId="349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482039866" sldId="350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92944286" sldId="351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166431789" sldId="352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453651259" sldId="353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4065150920" sldId="354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864065293" sldId="355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92777034" sldId="356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471525313" sldId="359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510476529" sldId="360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490741450" sldId="361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326340786" sldId="362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519993410" sldId="363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643120319" sldId="364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519205707" sldId="365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461791769" sldId="366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738774363" sldId="367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792398166" sldId="368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4061118265" sldId="372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958092973" sldId="373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660789771" sldId="374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321143695" sldId="382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674662662" sldId="383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504183633" sldId="384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659373032" sldId="385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819138961" sldId="387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179317486" sldId="388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124010511" sldId="389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201380520" sldId="390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521463953" sldId="391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73107476" sldId="392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2456884815" sldId="393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1325172255" sldId="394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76347199" sldId="395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4046785505" sldId="396"/>
        </pc:sldMkLst>
      </pc:sldChg>
      <pc:sldChg chg="del">
        <pc:chgData name="College View church of Christ" userId="66daf72c15de8306" providerId="LiveId" clId="{B5CA4397-6DAB-480D-82EB-03632FC6219F}" dt="2024-01-21T16:16:40.694" v="0" actId="47"/>
        <pc:sldMkLst>
          <pc:docMk/>
          <pc:sldMk cId="3240603636" sldId="3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7E8C43-B996-4A8E-9036-8ACB590DACE9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02A019-BF4B-475A-8F08-6A21EF4B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D1F8A0-2F19-488E-9BF3-496136D687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1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31774">
              <a:defRPr/>
            </a:pPr>
            <a:fld id="{BCCA7088-465E-40D7-B53A-F7B188EC7C85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pPr defTabSz="931774">
                <a:defRPr/>
              </a:p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553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FF89F-0CCD-4DC9-9074-A9657C87D5A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22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404A61-FC02-4F04-88A9-02BDBCA23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28D05-9683-4B11-871F-E9073AD4C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80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CD90F-DBC0-4767-9E58-B93ECED5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056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5861FD-B7D1-4C21-9680-02DEC54E4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812F9-9FB9-4FE6-B695-BB64C7E5D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14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E7EC5-EE43-4751-8789-C13201761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683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7FDF0-3135-4599-A2BE-4627F6F37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855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F56EE-CB1F-4938-83E3-9888E9FF6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133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3EDE0-2574-469D-9017-5D8C0BC95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65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D209-7A9F-49FF-816C-015AC5957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47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DF70-BA02-4959-BD08-D6EA05AFA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246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21A10-68EB-4AFC-AEE5-5E1995629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85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0B83-E086-4F82-9D56-C22CE1F2E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33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FA8EC-1944-4E58-9956-1369593155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148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87A95-C7A4-44F0-B8DC-26C0032F5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441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30D9CF-208B-42B5-AB12-B44120160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679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B722-7276-4E91-B2AA-04F280CBF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424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F9300-F0E8-45F3-8AFA-832D56714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443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9982D-7129-407D-85C0-89D8A9056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057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43B6B-A249-4694-8F46-0850823A0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09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1FA70-3178-4130-94B3-0F115BB43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57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2349B-1332-4AFA-9615-8B60B6B2D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5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BC1C3-E74D-4715-9EED-C483FB854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730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78DF6-ED4B-47A1-9BAF-D667A9FBD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720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4C9A2-1D56-4EA6-AA5B-9AA0420A1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789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C05D-AA1D-4715-96D7-83CB6CC43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479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15CE-8D11-4938-9261-E638F1A0C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0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C4605-3594-4AD5-97B1-4C2A00893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2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F5B1-69E2-429D-BD62-88C4902C7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83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4425-964C-415E-99C2-A007539E5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80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8000-12FE-47A6-BE7E-A222D0F91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02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CEBC9-5B75-47D8-B7B0-ADA9813C3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67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9227A-0F70-459A-82AF-B9547B0FB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19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BA0C50-62A0-4AAD-B62D-B47D0BCDF9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636683-03F4-4126-AF5B-6322C2FCB2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E8645">
                <a:gamma/>
                <a:shade val="46275"/>
                <a:invGamma/>
              </a:srgbClr>
            </a:gs>
            <a:gs pos="50000">
              <a:srgbClr val="3E8645"/>
            </a:gs>
            <a:gs pos="100000">
              <a:srgbClr val="3E8645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096FE-07B7-4847-A431-D0BBA1A95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60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688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1297858"/>
          </a:xfrm>
        </p:spPr>
        <p:txBody>
          <a:bodyPr/>
          <a:lstStyle/>
          <a:p>
            <a:pPr algn="ctr"/>
            <a:r>
              <a:rPr lang="en-US" sz="4400" b="1" u="sng" dirty="0"/>
              <a:t>The Holy Spirit in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563328"/>
            <a:ext cx="6326187" cy="4945627"/>
          </a:xfrm>
        </p:spPr>
        <p:txBody>
          <a:bodyPr/>
          <a:lstStyle/>
          <a:p>
            <a:r>
              <a:rPr lang="en-US" sz="3000" dirty="0"/>
              <a:t>There has NEVER been a conversion to Christ without the Holy Spirit having a part therein. </a:t>
            </a:r>
          </a:p>
          <a:p>
            <a:r>
              <a:rPr lang="en-US" sz="3000" dirty="0"/>
              <a:t>BUT</a:t>
            </a:r>
          </a:p>
          <a:p>
            <a:r>
              <a:rPr lang="en-US" sz="3000" dirty="0"/>
              <a:t>What is his work in the conversion process?</a:t>
            </a:r>
          </a:p>
          <a:p>
            <a:r>
              <a:rPr lang="en-US" sz="3000" dirty="0"/>
              <a:t>And</a:t>
            </a:r>
          </a:p>
          <a:p>
            <a:r>
              <a:rPr lang="en-US" sz="3000" dirty="0"/>
              <a:t>How is his work accomplished?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3613156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He operates through the Word</a:t>
            </a:r>
            <a:br>
              <a:rPr lang="en-US" b="1" u="sng" dirty="0"/>
            </a:br>
            <a:r>
              <a:rPr lang="en-US" b="1" u="sng" dirty="0"/>
              <a:t>John 16:7-13/Acts 2:36-41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563328"/>
            <a:ext cx="6326187" cy="4945627"/>
          </a:xfrm>
        </p:spPr>
        <p:txBody>
          <a:bodyPr/>
          <a:lstStyle/>
          <a:p>
            <a:r>
              <a:rPr lang="en-US" sz="3000" dirty="0"/>
              <a:t>Jesus promised the coming of the Spirit – 16:7</a:t>
            </a:r>
          </a:p>
          <a:p>
            <a:r>
              <a:rPr lang="en-US" sz="3000" dirty="0"/>
              <a:t>Jesus then says when He comes He will reprove/convict of sin – 16:8-10</a:t>
            </a:r>
          </a:p>
          <a:p>
            <a:r>
              <a:rPr lang="en-US" sz="3000" dirty="0"/>
              <a:t>Jesus says the Spirit will use words to accomplish His mission – 16:13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4148415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He operates through the Word</a:t>
            </a:r>
            <a:br>
              <a:rPr lang="en-US" b="1" u="sng" dirty="0"/>
            </a:br>
            <a:r>
              <a:rPr lang="en-US" b="1" u="sng" dirty="0"/>
              <a:t>John 16:7-13/Acts 2:36-41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563328"/>
            <a:ext cx="6326187" cy="4945627"/>
          </a:xfrm>
        </p:spPr>
        <p:txBody>
          <a:bodyPr/>
          <a:lstStyle/>
          <a:p>
            <a:r>
              <a:rPr lang="en-US" sz="3000" dirty="0"/>
              <a:t>The Spirit came – Acts 2:1-4</a:t>
            </a:r>
          </a:p>
          <a:p>
            <a:r>
              <a:rPr lang="en-US" sz="3000" dirty="0"/>
              <a:t>The listeners/sinners were convicted – 2:37</a:t>
            </a:r>
          </a:p>
          <a:p>
            <a:r>
              <a:rPr lang="en-US" sz="3000" dirty="0"/>
              <a:t>How did He convict?</a:t>
            </a:r>
          </a:p>
          <a:p>
            <a:r>
              <a:rPr lang="en-US" sz="3000" dirty="0"/>
              <a:t>Notice verse 37 closely, “Now, when they HEARD this, they were cut to the heart.”</a:t>
            </a:r>
          </a:p>
          <a:p>
            <a:r>
              <a:rPr lang="en-US" sz="3000" dirty="0"/>
              <a:t>The words they HEARD convicted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2790047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He operates through the Word</a:t>
            </a:r>
            <a:br>
              <a:rPr lang="en-US" b="1" u="sng" dirty="0"/>
            </a:br>
            <a:r>
              <a:rPr lang="en-US" b="1" u="sng" dirty="0"/>
              <a:t>John 16:7-13/Acts 8:26-40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821" y="1386347"/>
            <a:ext cx="6326187" cy="4945627"/>
          </a:xfrm>
        </p:spPr>
        <p:txBody>
          <a:bodyPr/>
          <a:lstStyle/>
          <a:p>
            <a:r>
              <a:rPr lang="en-US" sz="3000" dirty="0"/>
              <a:t>How did the Eunuch get to verse 38?</a:t>
            </a:r>
          </a:p>
          <a:p>
            <a:r>
              <a:rPr lang="en-US" sz="3000" dirty="0"/>
              <a:t>First, the Eunuch was reading (V. 30)</a:t>
            </a:r>
          </a:p>
          <a:p>
            <a:r>
              <a:rPr lang="en-US" sz="3000" dirty="0"/>
              <a:t>Second, Philip “preached” unto him (V. 35)</a:t>
            </a:r>
          </a:p>
          <a:p>
            <a:r>
              <a:rPr lang="en-US" sz="3000" dirty="0"/>
              <a:t>Through the proclamation of the word the Eunuch was convicted, without any direct direction upon the sinner other than through the word.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3455681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He operates through the Word</a:t>
            </a:r>
            <a:br>
              <a:rPr lang="en-US" b="1" u="sng" dirty="0"/>
            </a:br>
            <a:r>
              <a:rPr lang="en-US" b="1" u="sng" dirty="0"/>
              <a:t>John 16:7-13/Acts 7:51-53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386348"/>
            <a:ext cx="6326187" cy="5122607"/>
          </a:xfrm>
        </p:spPr>
        <p:txBody>
          <a:bodyPr/>
          <a:lstStyle/>
          <a:p>
            <a:r>
              <a:rPr lang="en-US" sz="3000" dirty="0"/>
              <a:t>Stephen charged the council they resisted the HS.  His proof?</a:t>
            </a:r>
          </a:p>
          <a:p>
            <a:r>
              <a:rPr lang="en-US" sz="3000" dirty="0"/>
              <a:t>He then says, “your fathers also resisted the HS”    HOW?</a:t>
            </a:r>
          </a:p>
          <a:p>
            <a:r>
              <a:rPr lang="en-US" sz="3000" dirty="0"/>
              <a:t>By not listening to the prophets</a:t>
            </a:r>
          </a:p>
          <a:p>
            <a:r>
              <a:rPr lang="en-US" sz="3000" dirty="0"/>
              <a:t>The Spirit was operating through the words spoken by the prophets – </a:t>
            </a:r>
            <a:r>
              <a:rPr lang="en-US" sz="3000" b="1" u="sng" dirty="0"/>
              <a:t>1 Peter 1:9-12</a:t>
            </a:r>
          </a:p>
          <a:p>
            <a:r>
              <a:rPr lang="en-US" sz="3000" dirty="0"/>
              <a:t>The council was doing the same thing.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3060482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He operates through the Word</a:t>
            </a:r>
            <a:br>
              <a:rPr lang="en-US" b="1" u="sng" dirty="0"/>
            </a:br>
            <a:r>
              <a:rPr lang="en-US" b="1" u="sng" dirty="0"/>
              <a:t>John 16:7-13/Acts 18:28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563328"/>
            <a:ext cx="6326187" cy="4945627"/>
          </a:xfrm>
        </p:spPr>
        <p:txBody>
          <a:bodyPr/>
          <a:lstStyle/>
          <a:p>
            <a:r>
              <a:rPr lang="en-US" sz="3000" dirty="0"/>
              <a:t>Apollos “mightily convinced the Jews, and that publicly, showing by </a:t>
            </a:r>
            <a:r>
              <a:rPr lang="en-US" sz="3000" b="1" dirty="0">
                <a:solidFill>
                  <a:srgbClr val="FF0000"/>
                </a:solidFill>
              </a:rPr>
              <a:t>THE SCRIPTURES </a:t>
            </a:r>
            <a:r>
              <a:rPr lang="en-US" sz="3000" dirty="0"/>
              <a:t>that Jesus was the Christ.”</a:t>
            </a:r>
          </a:p>
          <a:p>
            <a:r>
              <a:rPr lang="en-US" sz="3000" dirty="0"/>
              <a:t>Sound doctrine = conviction</a:t>
            </a:r>
          </a:p>
          <a:p>
            <a:r>
              <a:rPr lang="en-US" sz="3000" b="1" u="sng" dirty="0"/>
              <a:t>Titus 1:9 </a:t>
            </a:r>
            <a:r>
              <a:rPr lang="en-US" sz="3000" dirty="0"/>
              <a:t>– Elders exhort and convict those who contradict.  How?  Through Sound Doctrine</a:t>
            </a:r>
          </a:p>
          <a:p>
            <a:r>
              <a:rPr lang="en-US" sz="3000" dirty="0"/>
              <a:t>Conviction results from sound doctrine.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414048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The Spirit does NOT act directly upon the heart of the Sinner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563328"/>
            <a:ext cx="6326187" cy="4945627"/>
          </a:xfrm>
        </p:spPr>
        <p:txBody>
          <a:bodyPr/>
          <a:lstStyle/>
          <a:p>
            <a:r>
              <a:rPr lang="en-US" sz="3000" dirty="0"/>
              <a:t>To advocate that the Spirit does act directly upon the heart of the sinner, results in some serious errors.</a:t>
            </a:r>
          </a:p>
          <a:p>
            <a:r>
              <a:rPr lang="en-US" sz="3000" dirty="0"/>
              <a:t>First, the doctrine destroys the importance of preaching – 1 Cor. 1:21; Titus 1:3; 1 </a:t>
            </a:r>
            <a:r>
              <a:rPr lang="en-US" sz="3000" dirty="0" err="1"/>
              <a:t>Cor</a:t>
            </a:r>
            <a:r>
              <a:rPr lang="en-US" sz="3000" dirty="0"/>
              <a:t> 9:16; Mk 16:15; </a:t>
            </a:r>
            <a:r>
              <a:rPr lang="en-US" sz="3000" dirty="0" err="1"/>
              <a:t>Jn</a:t>
            </a:r>
            <a:r>
              <a:rPr lang="en-US" sz="3000" dirty="0"/>
              <a:t> 6:44,45</a:t>
            </a:r>
          </a:p>
          <a:p>
            <a:r>
              <a:rPr lang="en-US" sz="3000" dirty="0"/>
              <a:t>Second this doctrine makes God a partial God – Acts 10:34,35 – not ALL receive the Spirit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2675455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The Spirit does NOT act directly upon the heart of the Sinner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Third, this doctrine sets aside the mission of the church which is to make believers – 2 Tim 2:2; Rom 10:17; 1 Tim 3:15</a:t>
            </a:r>
          </a:p>
          <a:p>
            <a:r>
              <a:rPr lang="en-US" sz="3000" dirty="0"/>
              <a:t>Fourth, the doctrine destroys the all-sufficiency of the Scriptures – 2 Tim 3:16,17; 2 Pet 1:3</a:t>
            </a:r>
          </a:p>
          <a:p>
            <a:r>
              <a:rPr lang="en-US" sz="3000" dirty="0"/>
              <a:t>Finally, the doctrine disrespects the fact that the gospel is God’s exclusive power to bring salvation – Rom 1:16; Jas 1:21; Acts 11:14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580927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Matthew 3:13-17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13" y="1782094"/>
            <a:ext cx="3362990" cy="4739971"/>
          </a:xfrm>
        </p:spPr>
      </p:pic>
      <p:sp>
        <p:nvSpPr>
          <p:cNvPr id="4" name="Vertical Scroll 3"/>
          <p:cNvSpPr/>
          <p:nvPr/>
        </p:nvSpPr>
        <p:spPr>
          <a:xfrm>
            <a:off x="-2" y="274639"/>
            <a:ext cx="2821859" cy="356977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apart of the Godhead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0398" y="4798143"/>
            <a:ext cx="20008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The Son is</a:t>
            </a:r>
          </a:p>
          <a:p>
            <a:pPr algn="ctr"/>
            <a:r>
              <a:rPr lang="en-US" sz="2800" b="1" dirty="0"/>
              <a:t>baptized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17956" y="1858297"/>
            <a:ext cx="20233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The Father</a:t>
            </a:r>
          </a:p>
          <a:p>
            <a:pPr algn="ctr"/>
            <a:r>
              <a:rPr lang="en-US" sz="2800" b="1" dirty="0"/>
              <a:t>speaks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7956" y="3328220"/>
            <a:ext cx="18405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The Spirit</a:t>
            </a:r>
          </a:p>
          <a:p>
            <a:pPr algn="ctr"/>
            <a:r>
              <a:rPr lang="en-US" sz="2800" b="1" dirty="0"/>
              <a:t>descends</a:t>
            </a:r>
          </a:p>
        </p:txBody>
      </p:sp>
    </p:spTree>
    <p:extLst>
      <p:ext uri="{BB962C8B-B14F-4D97-AF65-F5344CB8AC3E}">
        <p14:creationId xmlns:p14="http://schemas.microsoft.com/office/powerpoint/2010/main" val="1673917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E8645">
                <a:gamma/>
                <a:shade val="46275"/>
                <a:invGamma/>
              </a:srgbClr>
            </a:gs>
            <a:gs pos="50000">
              <a:srgbClr val="3E8645"/>
            </a:gs>
            <a:gs pos="100000">
              <a:srgbClr val="3E8645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/>
              <a:t>The Godhead</a:t>
            </a:r>
          </a:p>
        </p:txBody>
      </p:sp>
      <p:grpSp>
        <p:nvGrpSpPr>
          <p:cNvPr id="76836" name="Group 36"/>
          <p:cNvGrpSpPr>
            <a:grpSpLocks/>
          </p:cNvGrpSpPr>
          <p:nvPr/>
        </p:nvGrpSpPr>
        <p:grpSpPr bwMode="auto">
          <a:xfrm>
            <a:off x="1447800" y="1295400"/>
            <a:ext cx="5091113" cy="4741863"/>
            <a:chOff x="1228" y="794"/>
            <a:chExt cx="3207" cy="2987"/>
          </a:xfrm>
        </p:grpSpPr>
        <p:sp>
          <p:nvSpPr>
            <p:cNvPr id="76807" name="Oval 7"/>
            <p:cNvSpPr>
              <a:spLocks noChangeArrowheads="1"/>
            </p:cNvSpPr>
            <p:nvPr/>
          </p:nvSpPr>
          <p:spPr bwMode="auto">
            <a:xfrm>
              <a:off x="2418" y="2112"/>
              <a:ext cx="839" cy="846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lIns="93269" tIns="46634" rIns="93269" bIns="46634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6808" name="Oval 8"/>
            <p:cNvSpPr>
              <a:spLocks noChangeArrowheads="1"/>
            </p:cNvSpPr>
            <p:nvPr/>
          </p:nvSpPr>
          <p:spPr bwMode="auto">
            <a:xfrm>
              <a:off x="2475" y="794"/>
              <a:ext cx="718" cy="730"/>
            </a:xfrm>
            <a:prstGeom prst="ellipse">
              <a:avLst/>
            </a:prstGeom>
            <a:solidFill>
              <a:srgbClr val="FD2929"/>
            </a:solidFill>
            <a:ln w="28575">
              <a:solidFill>
                <a:srgbClr val="E7FD19"/>
              </a:solidFill>
              <a:round/>
              <a:headEnd/>
              <a:tailEnd/>
            </a:ln>
          </p:spPr>
          <p:txBody>
            <a:bodyPr lIns="45720" tIns="46634" rIns="45720" bIns="46634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</a:t>
              </a:r>
            </a:p>
          </p:txBody>
        </p:sp>
        <p:cxnSp>
          <p:nvCxnSpPr>
            <p:cNvPr id="76809" name="AutoShape 9"/>
            <p:cNvCxnSpPr>
              <a:cxnSpLocks noChangeShapeType="1"/>
            </p:cNvCxnSpPr>
            <p:nvPr/>
          </p:nvCxnSpPr>
          <p:spPr bwMode="auto">
            <a:xfrm>
              <a:off x="2834" y="1530"/>
              <a:ext cx="4" cy="570"/>
            </a:xfrm>
            <a:prstGeom prst="straightConnector1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10" name="Group 10"/>
            <p:cNvGrpSpPr>
              <a:grpSpLocks/>
            </p:cNvGrpSpPr>
            <p:nvPr/>
          </p:nvGrpSpPr>
          <p:grpSpPr bwMode="auto">
            <a:xfrm>
              <a:off x="2688" y="1670"/>
              <a:ext cx="456" cy="240"/>
              <a:chOff x="2688" y="1670"/>
              <a:chExt cx="456" cy="240"/>
            </a:xfrm>
          </p:grpSpPr>
          <p:sp>
            <p:nvSpPr>
              <p:cNvPr id="76811" name="Rectangle 11"/>
              <p:cNvSpPr>
                <a:spLocks noChangeArrowheads="1"/>
              </p:cNvSpPr>
              <p:nvPr/>
            </p:nvSpPr>
            <p:spPr bwMode="auto">
              <a:xfrm>
                <a:off x="2832" y="1670"/>
                <a:ext cx="312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 Cor.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1:3</a:t>
                </a:r>
              </a:p>
            </p:txBody>
          </p:sp>
          <p:sp>
            <p:nvSpPr>
              <p:cNvPr id="76812" name="Rectangle 12"/>
              <p:cNvSpPr>
                <a:spLocks noChangeArrowheads="1"/>
              </p:cNvSpPr>
              <p:nvPr/>
            </p:nvSpPr>
            <p:spPr bwMode="auto">
              <a:xfrm>
                <a:off x="2688" y="1670"/>
                <a:ext cx="14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</a:t>
                </a:r>
              </a:p>
            </p:txBody>
          </p:sp>
        </p:grpSp>
        <p:sp>
          <p:nvSpPr>
            <p:cNvPr id="76813" name="Oval 13"/>
            <p:cNvSpPr>
              <a:spLocks noChangeArrowheads="1"/>
            </p:cNvSpPr>
            <p:nvPr/>
          </p:nvSpPr>
          <p:spPr bwMode="auto">
            <a:xfrm>
              <a:off x="1228" y="3051"/>
              <a:ext cx="717" cy="730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rgbClr val="E7FD19"/>
              </a:solidFill>
              <a:round/>
              <a:headEnd/>
              <a:tailEnd/>
            </a:ln>
          </p:spPr>
          <p:txBody>
            <a:bodyPr lIns="93269" tIns="46634" rIns="93269" bIns="46634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</a:t>
              </a:r>
            </a:p>
          </p:txBody>
        </p:sp>
        <p:cxnSp>
          <p:nvCxnSpPr>
            <p:cNvPr id="76814" name="AutoShape 14"/>
            <p:cNvCxnSpPr>
              <a:cxnSpLocks noChangeShapeType="1"/>
            </p:cNvCxnSpPr>
            <p:nvPr/>
          </p:nvCxnSpPr>
          <p:spPr bwMode="auto">
            <a:xfrm flipV="1">
              <a:off x="1840" y="2784"/>
              <a:ext cx="637" cy="368"/>
            </a:xfrm>
            <a:prstGeom prst="straightConnector1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15" name="Group 15"/>
            <p:cNvGrpSpPr>
              <a:grpSpLocks/>
            </p:cNvGrpSpPr>
            <p:nvPr/>
          </p:nvGrpSpPr>
          <p:grpSpPr bwMode="auto">
            <a:xfrm>
              <a:off x="1920" y="2784"/>
              <a:ext cx="576" cy="323"/>
              <a:chOff x="1920" y="2784"/>
              <a:chExt cx="576" cy="323"/>
            </a:xfrm>
          </p:grpSpPr>
          <p:sp>
            <p:nvSpPr>
              <p:cNvPr id="76816" name="Rectangle 16"/>
              <p:cNvSpPr>
                <a:spLocks noChangeArrowheads="1"/>
              </p:cNvSpPr>
              <p:nvPr/>
            </p:nvSpPr>
            <p:spPr bwMode="auto">
              <a:xfrm rot="19680000">
                <a:off x="2090" y="2784"/>
                <a:ext cx="14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</a:t>
                </a:r>
              </a:p>
            </p:txBody>
          </p:sp>
          <p:sp>
            <p:nvSpPr>
              <p:cNvPr id="76817" name="Rectangle 17"/>
              <p:cNvSpPr>
                <a:spLocks noChangeArrowheads="1"/>
              </p:cNvSpPr>
              <p:nvPr/>
            </p:nvSpPr>
            <p:spPr bwMode="auto">
              <a:xfrm rot="19740000">
                <a:off x="1920" y="2939"/>
                <a:ext cx="576" cy="1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John 1:1-14</a:t>
                </a:r>
              </a:p>
            </p:txBody>
          </p:sp>
        </p:grpSp>
        <p:sp>
          <p:nvSpPr>
            <p:cNvPr id="76818" name="Oval 18"/>
            <p:cNvSpPr>
              <a:spLocks noChangeArrowheads="1"/>
            </p:cNvSpPr>
            <p:nvPr/>
          </p:nvSpPr>
          <p:spPr bwMode="auto">
            <a:xfrm>
              <a:off x="3717" y="3051"/>
              <a:ext cx="718" cy="730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rgbClr val="E7FD19"/>
              </a:solidFill>
              <a:round/>
              <a:headEnd/>
              <a:tailEnd/>
            </a:ln>
          </p:spPr>
          <p:txBody>
            <a:bodyPr lIns="93269" tIns="46634" rIns="93269" bIns="46634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Holy Spirit</a:t>
              </a:r>
            </a:p>
          </p:txBody>
        </p:sp>
        <p:cxnSp>
          <p:nvCxnSpPr>
            <p:cNvPr id="76819" name="AutoShape 19"/>
            <p:cNvCxnSpPr>
              <a:cxnSpLocks noChangeShapeType="1"/>
            </p:cNvCxnSpPr>
            <p:nvPr/>
          </p:nvCxnSpPr>
          <p:spPr bwMode="auto">
            <a:xfrm flipH="1" flipV="1">
              <a:off x="3195" y="2784"/>
              <a:ext cx="627" cy="368"/>
            </a:xfrm>
            <a:prstGeom prst="straightConnector1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20" name="Group 20"/>
            <p:cNvGrpSpPr>
              <a:grpSpLocks/>
            </p:cNvGrpSpPr>
            <p:nvPr/>
          </p:nvGrpSpPr>
          <p:grpSpPr bwMode="auto">
            <a:xfrm>
              <a:off x="3195" y="2809"/>
              <a:ext cx="576" cy="356"/>
              <a:chOff x="3195" y="2809"/>
              <a:chExt cx="576" cy="356"/>
            </a:xfrm>
          </p:grpSpPr>
          <p:sp>
            <p:nvSpPr>
              <p:cNvPr id="76821" name="Rectangle 21"/>
              <p:cNvSpPr>
                <a:spLocks noChangeArrowheads="1"/>
              </p:cNvSpPr>
              <p:nvPr/>
            </p:nvSpPr>
            <p:spPr bwMode="auto">
              <a:xfrm rot="1870009">
                <a:off x="3512" y="2809"/>
                <a:ext cx="14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</a:t>
                </a:r>
              </a:p>
            </p:txBody>
          </p:sp>
          <p:sp>
            <p:nvSpPr>
              <p:cNvPr id="76822" name="Rectangle 22"/>
              <p:cNvSpPr>
                <a:spLocks noChangeArrowheads="1"/>
              </p:cNvSpPr>
              <p:nvPr/>
            </p:nvSpPr>
            <p:spPr bwMode="auto">
              <a:xfrm rot="1860000">
                <a:off x="3195" y="2925"/>
                <a:ext cx="57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Acts 5:3-4</a:t>
                </a:r>
              </a:p>
            </p:txBody>
          </p:sp>
        </p:grpSp>
        <p:cxnSp>
          <p:nvCxnSpPr>
            <p:cNvPr id="76823" name="AutoShape 23"/>
            <p:cNvCxnSpPr>
              <a:cxnSpLocks noChangeShapeType="1"/>
            </p:cNvCxnSpPr>
            <p:nvPr/>
          </p:nvCxnSpPr>
          <p:spPr bwMode="auto">
            <a:xfrm flipV="1">
              <a:off x="1586" y="1423"/>
              <a:ext cx="994" cy="162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lg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24" name="Group 24"/>
            <p:cNvGrpSpPr>
              <a:grpSpLocks/>
            </p:cNvGrpSpPr>
            <p:nvPr/>
          </p:nvGrpSpPr>
          <p:grpSpPr bwMode="auto">
            <a:xfrm>
              <a:off x="1920" y="1920"/>
              <a:ext cx="384" cy="624"/>
              <a:chOff x="1920" y="1958"/>
              <a:chExt cx="384" cy="624"/>
            </a:xfrm>
          </p:grpSpPr>
          <p:sp>
            <p:nvSpPr>
              <p:cNvPr id="76825" name="Rectangle 25"/>
              <p:cNvSpPr>
                <a:spLocks noChangeArrowheads="1"/>
              </p:cNvSpPr>
              <p:nvPr/>
            </p:nvSpPr>
            <p:spPr bwMode="auto">
              <a:xfrm rot="-25135833">
                <a:off x="1824" y="2054"/>
                <a:ext cx="432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 NOT</a:t>
                </a:r>
              </a:p>
            </p:txBody>
          </p:sp>
          <p:sp>
            <p:nvSpPr>
              <p:cNvPr id="76826" name="Rectangle 26"/>
              <p:cNvSpPr>
                <a:spLocks noChangeArrowheads="1"/>
              </p:cNvSpPr>
              <p:nvPr/>
            </p:nvSpPr>
            <p:spPr bwMode="auto">
              <a:xfrm rot="-25107303">
                <a:off x="1896" y="2174"/>
                <a:ext cx="57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 John 1:3</a:t>
                </a:r>
              </a:p>
            </p:txBody>
          </p:sp>
        </p:grpSp>
        <p:cxnSp>
          <p:nvCxnSpPr>
            <p:cNvPr id="76827" name="AutoShape 27"/>
            <p:cNvCxnSpPr>
              <a:cxnSpLocks noChangeShapeType="1"/>
            </p:cNvCxnSpPr>
            <p:nvPr/>
          </p:nvCxnSpPr>
          <p:spPr bwMode="auto">
            <a:xfrm flipH="1" flipV="1">
              <a:off x="3088" y="1423"/>
              <a:ext cx="988" cy="162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lg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28" name="Group 28"/>
            <p:cNvGrpSpPr>
              <a:grpSpLocks/>
            </p:cNvGrpSpPr>
            <p:nvPr/>
          </p:nvGrpSpPr>
          <p:grpSpPr bwMode="auto">
            <a:xfrm>
              <a:off x="3408" y="2006"/>
              <a:ext cx="384" cy="576"/>
              <a:chOff x="3408" y="2006"/>
              <a:chExt cx="384" cy="576"/>
            </a:xfrm>
          </p:grpSpPr>
          <p:sp>
            <p:nvSpPr>
              <p:cNvPr id="76829" name="Rectangle 29"/>
              <p:cNvSpPr>
                <a:spLocks noChangeArrowheads="1"/>
              </p:cNvSpPr>
              <p:nvPr/>
            </p:nvSpPr>
            <p:spPr bwMode="auto">
              <a:xfrm rot="-18013802">
                <a:off x="3456" y="2102"/>
                <a:ext cx="432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 NOT</a:t>
                </a:r>
              </a:p>
            </p:txBody>
          </p:sp>
          <p:sp>
            <p:nvSpPr>
              <p:cNvPr id="76830" name="Rectangle 30"/>
              <p:cNvSpPr>
                <a:spLocks noChangeArrowheads="1"/>
              </p:cNvSpPr>
              <p:nvPr/>
            </p:nvSpPr>
            <p:spPr bwMode="auto">
              <a:xfrm rot="-18065006">
                <a:off x="3240" y="2174"/>
                <a:ext cx="57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Matt 3:16-17</a:t>
                </a:r>
              </a:p>
            </p:txBody>
          </p:sp>
        </p:grpSp>
        <p:cxnSp>
          <p:nvCxnSpPr>
            <p:cNvPr id="76831" name="AutoShape 31"/>
            <p:cNvCxnSpPr>
              <a:cxnSpLocks noChangeShapeType="1"/>
            </p:cNvCxnSpPr>
            <p:nvPr/>
          </p:nvCxnSpPr>
          <p:spPr bwMode="auto">
            <a:xfrm>
              <a:off x="1951" y="3416"/>
              <a:ext cx="1760" cy="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lg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32" name="Group 32"/>
            <p:cNvGrpSpPr>
              <a:grpSpLocks/>
            </p:cNvGrpSpPr>
            <p:nvPr/>
          </p:nvGrpSpPr>
          <p:grpSpPr bwMode="auto">
            <a:xfrm>
              <a:off x="2511" y="3236"/>
              <a:ext cx="690" cy="422"/>
              <a:chOff x="2511" y="3236"/>
              <a:chExt cx="690" cy="422"/>
            </a:xfrm>
          </p:grpSpPr>
          <p:sp>
            <p:nvSpPr>
              <p:cNvPr id="76833" name="Rectangle 33"/>
              <p:cNvSpPr>
                <a:spLocks noChangeArrowheads="1"/>
              </p:cNvSpPr>
              <p:nvPr/>
            </p:nvSpPr>
            <p:spPr bwMode="auto">
              <a:xfrm>
                <a:off x="2592" y="3446"/>
                <a:ext cx="55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 NOT</a:t>
                </a:r>
              </a:p>
            </p:txBody>
          </p:sp>
          <p:sp>
            <p:nvSpPr>
              <p:cNvPr id="76834" name="Text Box 34"/>
              <p:cNvSpPr txBox="1">
                <a:spLocks noChangeArrowheads="1"/>
              </p:cNvSpPr>
              <p:nvPr/>
            </p:nvSpPr>
            <p:spPr bwMode="auto">
              <a:xfrm>
                <a:off x="2511" y="3236"/>
                <a:ext cx="690" cy="1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 </a:t>
                </a: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John 14:16</a:t>
                </a:r>
              </a:p>
            </p:txBody>
          </p:sp>
        </p:grpSp>
        <p:sp>
          <p:nvSpPr>
            <p:cNvPr id="76835" name="Text Box 35"/>
            <p:cNvSpPr txBox="1">
              <a:spLocks noChangeArrowheads="1"/>
            </p:cNvSpPr>
            <p:nvPr/>
          </p:nvSpPr>
          <p:spPr bwMode="auto">
            <a:xfrm>
              <a:off x="2458" y="2352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C0B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GOD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3680" y="453203"/>
            <a:ext cx="34211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Deut</a:t>
            </a:r>
            <a:r>
              <a:rPr lang="en-US" sz="2800" b="1" dirty="0">
                <a:solidFill>
                  <a:schemeClr val="bg1"/>
                </a:solidFill>
              </a:rPr>
              <a:t> 6:4 “The Lord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God is ONE.”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41071" y="1501525"/>
            <a:ext cx="42295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God signifies deity. There</a:t>
            </a:r>
          </a:p>
          <a:p>
            <a:r>
              <a:rPr lang="en-US" sz="2800" dirty="0">
                <a:solidFill>
                  <a:schemeClr val="bg1"/>
                </a:solidFill>
              </a:rPr>
              <a:t>are three persons who</a:t>
            </a:r>
          </a:p>
          <a:p>
            <a:r>
              <a:rPr lang="en-US" sz="2800" dirty="0">
                <a:solidFill>
                  <a:schemeClr val="bg1"/>
                </a:solidFill>
              </a:rPr>
              <a:t>possess the nature of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Deity.  The Father,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Son and Holy Ghost</a:t>
            </a:r>
          </a:p>
        </p:txBody>
      </p:sp>
    </p:spTree>
    <p:extLst>
      <p:ext uri="{BB962C8B-B14F-4D97-AF65-F5344CB8AC3E}">
        <p14:creationId xmlns:p14="http://schemas.microsoft.com/office/powerpoint/2010/main" val="216376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6362" y="132224"/>
            <a:ext cx="8229600" cy="661988"/>
          </a:xfrm>
        </p:spPr>
        <p:txBody>
          <a:bodyPr/>
          <a:lstStyle/>
          <a:p>
            <a:r>
              <a:rPr lang="en-US" altLang="en-US" sz="4400" dirty="0"/>
              <a:t>The Godhead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6341" y="794212"/>
            <a:ext cx="6886575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 dirty="0"/>
              <a:t>The Father… </a:t>
            </a:r>
          </a:p>
          <a:p>
            <a:pPr>
              <a:buFontTx/>
              <a:buNone/>
            </a:pPr>
            <a:r>
              <a:rPr lang="en-US" altLang="en-US" sz="3200" dirty="0"/>
              <a:t>			   The Son…</a:t>
            </a:r>
          </a:p>
          <a:p>
            <a:pPr>
              <a:buFontTx/>
              <a:buNone/>
            </a:pPr>
            <a:r>
              <a:rPr lang="en-US" altLang="en-US" sz="3200" dirty="0"/>
              <a:t>					   &amp; The Holy 						Spirit</a:t>
            </a:r>
          </a:p>
          <a:p>
            <a:pPr>
              <a:buFontTx/>
              <a:buNone/>
            </a:pPr>
            <a:endParaRPr lang="en-US" altLang="en-US" sz="3200" dirty="0">
              <a:solidFill>
                <a:srgbClr val="FF9900"/>
              </a:solidFill>
            </a:endParaRPr>
          </a:p>
          <a:p>
            <a:r>
              <a:rPr lang="en-US" altLang="en-US" sz="3200" dirty="0"/>
              <a:t>Distinct &amp; Separate Spiritual Beings</a:t>
            </a:r>
          </a:p>
          <a:p>
            <a:r>
              <a:rPr lang="en-US" altLang="en-US" sz="3200" dirty="0"/>
              <a:t>Existing Together as Deity – which is possessed by all</a:t>
            </a:r>
            <a:endParaRPr lang="en-US" altLang="en-US" sz="3200" dirty="0">
              <a:solidFill>
                <a:srgbClr val="FF9900"/>
              </a:solidFill>
            </a:endParaRPr>
          </a:p>
          <a:p>
            <a:r>
              <a:rPr lang="en-US" altLang="en-US" sz="3200" dirty="0"/>
              <a:t>United in Purpose and Will</a:t>
            </a:r>
          </a:p>
        </p:txBody>
      </p:sp>
    </p:spTree>
    <p:extLst>
      <p:ext uri="{BB962C8B-B14F-4D97-AF65-F5344CB8AC3E}">
        <p14:creationId xmlns:p14="http://schemas.microsoft.com/office/powerpoint/2010/main" val="265703582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6730" y="4684693"/>
            <a:ext cx="29225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Holy Spirit in</a:t>
            </a:r>
          </a:p>
          <a:p>
            <a:pPr algn="ctr"/>
            <a:r>
              <a:rPr lang="en-US" sz="2800" dirty="0"/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426805221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1297858"/>
          </a:xfrm>
        </p:spPr>
        <p:txBody>
          <a:bodyPr/>
          <a:lstStyle/>
          <a:p>
            <a:pPr algn="ctr"/>
            <a:r>
              <a:rPr lang="en-US" sz="4400" b="1" u="sng" dirty="0"/>
              <a:t>The Holy Spirit in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563328"/>
            <a:ext cx="6326187" cy="4945627"/>
          </a:xfrm>
        </p:spPr>
        <p:txBody>
          <a:bodyPr/>
          <a:lstStyle/>
          <a:p>
            <a:r>
              <a:rPr lang="en-US" sz="3000" dirty="0"/>
              <a:t>There has NEVER been a conversion to Christ without the Holy Spirit having a part therein. </a:t>
            </a:r>
          </a:p>
          <a:p>
            <a:r>
              <a:rPr lang="en-US" sz="3000" dirty="0"/>
              <a:t>BUT</a:t>
            </a:r>
          </a:p>
          <a:p>
            <a:r>
              <a:rPr lang="en-US" sz="3000" dirty="0"/>
              <a:t>What is his work in the conversion process?</a:t>
            </a:r>
          </a:p>
          <a:p>
            <a:r>
              <a:rPr lang="en-US" sz="3000" dirty="0"/>
              <a:t>And</a:t>
            </a:r>
          </a:p>
          <a:p>
            <a:r>
              <a:rPr lang="en-US" sz="3000" dirty="0"/>
              <a:t>How is his work accomplished?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3141891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1297858"/>
          </a:xfrm>
        </p:spPr>
        <p:txBody>
          <a:bodyPr/>
          <a:lstStyle/>
          <a:p>
            <a:pPr algn="ctr"/>
            <a:r>
              <a:rPr lang="en-US" sz="4400" b="1" u="sng" dirty="0"/>
              <a:t>His work is to Convict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563328"/>
            <a:ext cx="6326187" cy="4945627"/>
          </a:xfrm>
        </p:spPr>
        <p:txBody>
          <a:bodyPr/>
          <a:lstStyle/>
          <a:p>
            <a:r>
              <a:rPr lang="en-US" sz="3000" dirty="0"/>
              <a:t>The brethren in Acts 2:38-47 were truly converted.</a:t>
            </a:r>
          </a:p>
          <a:p>
            <a:r>
              <a:rPr lang="en-US" sz="3000" dirty="0"/>
              <a:t>But prior to their being saved and added to the church they had to be “cut to the heart” (Acts 2:37)</a:t>
            </a:r>
          </a:p>
          <a:p>
            <a:endParaRPr lang="en-US" sz="3000" dirty="0"/>
          </a:p>
          <a:p>
            <a:r>
              <a:rPr lang="en-US" sz="3000" dirty="0"/>
              <a:t>Note what Jesus said about the work of the Holy Spirit in John 16:7,8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3487041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He operates through the Word</a:t>
            </a:r>
            <a:br>
              <a:rPr lang="en-US" b="1" u="sng" dirty="0"/>
            </a:br>
            <a:r>
              <a:rPr lang="en-US" b="1" u="sng" dirty="0"/>
              <a:t>Nehemiah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563328"/>
            <a:ext cx="6326187" cy="4945627"/>
          </a:xfrm>
        </p:spPr>
        <p:txBody>
          <a:bodyPr/>
          <a:lstStyle/>
          <a:p>
            <a:r>
              <a:rPr lang="en-US" sz="3000" dirty="0"/>
              <a:t>Note V. 20</a:t>
            </a:r>
          </a:p>
          <a:p>
            <a:r>
              <a:rPr lang="en-US" sz="3000" dirty="0"/>
              <a:t>“You also gave your good Spirit to instruct them.”</a:t>
            </a:r>
          </a:p>
          <a:p>
            <a:r>
              <a:rPr lang="en-US" sz="3000" dirty="0"/>
              <a:t>But how?</a:t>
            </a:r>
          </a:p>
          <a:p>
            <a:r>
              <a:rPr lang="en-US" sz="3000" dirty="0"/>
              <a:t>V. 30 answers that question</a:t>
            </a:r>
          </a:p>
          <a:p>
            <a:r>
              <a:rPr lang="en-US" sz="3000" dirty="0"/>
              <a:t>“[You] testified against them by your Spirit in Your prophets.”</a:t>
            </a:r>
          </a:p>
          <a:p>
            <a:r>
              <a:rPr lang="en-US" sz="3000" dirty="0"/>
              <a:t>The Spirit instructed through the prophets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rgbClr val="7030A0"/>
                </a:solidFill>
              </a:rPr>
              <a:t>The Work of the Holy Spirit in Conversion</a:t>
            </a:r>
          </a:p>
        </p:txBody>
      </p:sp>
    </p:spTree>
    <p:extLst>
      <p:ext uri="{BB962C8B-B14F-4D97-AF65-F5344CB8AC3E}">
        <p14:creationId xmlns:p14="http://schemas.microsoft.com/office/powerpoint/2010/main" val="3290169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6730" y="4684693"/>
            <a:ext cx="29225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Holy Spirit in</a:t>
            </a:r>
          </a:p>
          <a:p>
            <a:pPr algn="ctr"/>
            <a:r>
              <a:rPr lang="en-US" sz="2800" dirty="0"/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193003389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88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reen Giant">
  <a:themeElements>
    <a:clrScheme name="Green Gia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een Gi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reen Gi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chri_0088_slide</Template>
  <TotalTime>7384</TotalTime>
  <Words>875</Words>
  <Application>Microsoft Office PowerPoint</Application>
  <PresentationFormat>On-screen Show (4:3)</PresentationFormat>
  <Paragraphs>118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chri_0088_slide</vt:lpstr>
      <vt:lpstr>1_Default Design</vt:lpstr>
      <vt:lpstr>Green Giant</vt:lpstr>
      <vt:lpstr>PowerPoint Presentation</vt:lpstr>
      <vt:lpstr>Matthew 3:13-17</vt:lpstr>
      <vt:lpstr>The Godhead</vt:lpstr>
      <vt:lpstr>The Godhead</vt:lpstr>
      <vt:lpstr>PowerPoint Presentation</vt:lpstr>
      <vt:lpstr>The Holy Spirit in Conversion</vt:lpstr>
      <vt:lpstr>His work is to Convict</vt:lpstr>
      <vt:lpstr>He operates through the Word Nehemiah 9</vt:lpstr>
      <vt:lpstr>PowerPoint Presentation</vt:lpstr>
      <vt:lpstr>The Holy Spirit in Conversion</vt:lpstr>
      <vt:lpstr>He operates through the Word John 16:7-13/Acts 2:36-41</vt:lpstr>
      <vt:lpstr>He operates through the Word John 16:7-13/Acts 2:36-41</vt:lpstr>
      <vt:lpstr>He operates through the Word John 16:7-13/Acts 8:26-40</vt:lpstr>
      <vt:lpstr>He operates through the Word John 16:7-13/Acts 7:51-53</vt:lpstr>
      <vt:lpstr>He operates through the Word John 16:7-13/Acts 18:28</vt:lpstr>
      <vt:lpstr>The Spirit does NOT act directly upon the heart of the Sinner</vt:lpstr>
      <vt:lpstr>The Spirit does NOT act directly upon the heart of the Sinner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the Holy Spirit and Spiritual Gifts</dc:title>
  <dc:creator>James</dc:creator>
  <cp:lastModifiedBy>College View church of Christ</cp:lastModifiedBy>
  <cp:revision>180</cp:revision>
  <cp:lastPrinted>2023-12-14T14:58:40Z</cp:lastPrinted>
  <dcterms:created xsi:type="dcterms:W3CDTF">2012-09-18T14:39:55Z</dcterms:created>
  <dcterms:modified xsi:type="dcterms:W3CDTF">2024-01-21T16:16:45Z</dcterms:modified>
</cp:coreProperties>
</file>